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8" r:id="rId2"/>
    <p:sldId id="312" r:id="rId3"/>
    <p:sldId id="263" r:id="rId4"/>
    <p:sldId id="313" r:id="rId5"/>
    <p:sldId id="314" r:id="rId6"/>
    <p:sldId id="297" r:id="rId7"/>
    <p:sldId id="399" r:id="rId8"/>
    <p:sldId id="324" r:id="rId9"/>
    <p:sldId id="261" r:id="rId10"/>
    <p:sldId id="310" r:id="rId11"/>
    <p:sldId id="317" r:id="rId12"/>
    <p:sldId id="316" r:id="rId13"/>
    <p:sldId id="287" r:id="rId14"/>
    <p:sldId id="298" r:id="rId15"/>
    <p:sldId id="286" r:id="rId16"/>
    <p:sldId id="322" r:id="rId17"/>
    <p:sldId id="311" r:id="rId18"/>
    <p:sldId id="319" r:id="rId19"/>
    <p:sldId id="320" r:id="rId20"/>
    <p:sldId id="321" r:id="rId21"/>
    <p:sldId id="398" r:id="rId22"/>
    <p:sldId id="396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66CCFF"/>
    <a:srgbClr val="99CCFF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3E349-2A0F-41F3-B34E-10357282EE15}" v="60" dt="2024-08-27T05:47:42.165"/>
    <p1510:client id="{C8509F09-2B92-4CD5-9454-4B5CF76B7F75}" v="10" dt="2024-08-27T13:56:5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78" d="100"/>
          <a:sy n="78" d="100"/>
        </p:scale>
        <p:origin x="168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GARA, FRED (CDC/GHC/DGHT)" userId="4178cf78-a0c4-499f-b755-359006e51061" providerId="ADAL" clId="{C8509F09-2B92-4CD5-9454-4B5CF76B7F75}"/>
    <pc:docChg chg="addSld modSld">
      <pc:chgData name="BANGARA, FRED (CDC/GHC/DGHT)" userId="4178cf78-a0c4-499f-b755-359006e51061" providerId="ADAL" clId="{C8509F09-2B92-4CD5-9454-4B5CF76B7F75}" dt="2024-08-27T13:56:52.558" v="44" actId="1076"/>
      <pc:docMkLst>
        <pc:docMk/>
      </pc:docMkLst>
      <pc:sldChg chg="addSp modSp new mod">
        <pc:chgData name="BANGARA, FRED (CDC/GHC/DGHT)" userId="4178cf78-a0c4-499f-b755-359006e51061" providerId="ADAL" clId="{C8509F09-2B92-4CD5-9454-4B5CF76B7F75}" dt="2024-08-27T13:56:52.558" v="44" actId="1076"/>
        <pc:sldMkLst>
          <pc:docMk/>
          <pc:sldMk cId="3760941426" sldId="399"/>
        </pc:sldMkLst>
        <pc:spChg chg="mod">
          <ac:chgData name="BANGARA, FRED (CDC/GHC/DGHT)" userId="4178cf78-a0c4-499f-b755-359006e51061" providerId="ADAL" clId="{C8509F09-2B92-4CD5-9454-4B5CF76B7F75}" dt="2024-08-27T13:56:52.558" v="44" actId="1076"/>
          <ac:spMkLst>
            <pc:docMk/>
            <pc:sldMk cId="3760941426" sldId="399"/>
            <ac:spMk id="2" creationId="{79CD424A-BBA0-2365-EC76-990F220AFF8F}"/>
          </ac:spMkLst>
        </pc:spChg>
        <pc:picChg chg="add mod">
          <ac:chgData name="BANGARA, FRED (CDC/GHC/DGHT)" userId="4178cf78-a0c4-499f-b755-359006e51061" providerId="ADAL" clId="{C8509F09-2B92-4CD5-9454-4B5CF76B7F75}" dt="2024-08-27T13:56:38.707" v="42" actId="14100"/>
          <ac:picMkLst>
            <pc:docMk/>
            <pc:sldMk cId="3760941426" sldId="399"/>
            <ac:picMk id="5" creationId="{0E88CA0D-6D20-C52D-53F0-71C73C213ED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2916D-11C8-4738-B686-FB6093A000D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3CB1D69-7B80-4760-A047-53B52FFEADF8}">
      <dgm:prSet phldrT="[Text]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i="0" u="none" strike="noStrike" baseline="0" dirty="0">
              <a:solidFill>
                <a:schemeClr val="tx1"/>
              </a:solidFill>
              <a:latin typeface="Jumble" panose="02000503000000020004" pitchFamily="2" charset="0"/>
            </a:rPr>
            <a:t>HTS CERTIFICATION COMMITTEE (NATIONAL LEVEL) </a:t>
          </a:r>
          <a:endParaRPr lang="en-US" dirty="0">
            <a:solidFill>
              <a:schemeClr val="tx1"/>
            </a:solidFill>
            <a:latin typeface="Jumble" panose="02000503000000020004" pitchFamily="2" charset="0"/>
          </a:endParaRPr>
        </a:p>
      </dgm:t>
    </dgm:pt>
    <dgm:pt modelId="{B2DF87B6-DD2D-438C-A979-7C793CFE3D39}" type="parTrans" cxnId="{88A617A5-1E0F-40D6-ABE8-9F45A98C5ACF}">
      <dgm:prSet/>
      <dgm:spPr/>
      <dgm:t>
        <a:bodyPr/>
        <a:lstStyle/>
        <a:p>
          <a:endParaRPr lang="en-US"/>
        </a:p>
      </dgm:t>
    </dgm:pt>
    <dgm:pt modelId="{5A6E66C4-DA9C-4A1B-A717-E9953FB85DAC}" type="sibTrans" cxnId="{88A617A5-1E0F-40D6-ABE8-9F45A98C5ACF}">
      <dgm:prSet/>
      <dgm:spPr/>
      <dgm:t>
        <a:bodyPr/>
        <a:lstStyle/>
        <a:p>
          <a:endParaRPr lang="en-US"/>
        </a:p>
      </dgm:t>
    </dgm:pt>
    <dgm:pt modelId="{7568015D-8C61-4886-862C-3A747C086A2B}">
      <dgm:prSet phldrT="[Text]"/>
      <dgm:spPr>
        <a:solidFill>
          <a:schemeClr val="bg1">
            <a:lumMod val="95000"/>
            <a:alpha val="90000"/>
          </a:schemeClr>
        </a:solidFill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i="0" u="none" strike="noStrike" baseline="0" dirty="0">
              <a:solidFill>
                <a:schemeClr val="tx1"/>
              </a:solidFill>
              <a:latin typeface="Jumble" panose="02000503000000020004" pitchFamily="2" charset="0"/>
            </a:rPr>
            <a:t>ZONAL HTS SUPERVISORS/AUDITORS </a:t>
          </a:r>
          <a:endParaRPr lang="en-US" dirty="0">
            <a:solidFill>
              <a:schemeClr val="tx1"/>
            </a:solidFill>
            <a:latin typeface="Jumble" panose="02000503000000020004" pitchFamily="2" charset="0"/>
          </a:endParaRPr>
        </a:p>
      </dgm:t>
    </dgm:pt>
    <dgm:pt modelId="{691508EE-4FA2-4E4A-8D07-5A0B3CE8AD33}" type="parTrans" cxnId="{240BB464-3D39-4F38-84C0-64E835AD2B8F}">
      <dgm:prSet/>
      <dgm:spPr/>
      <dgm:t>
        <a:bodyPr/>
        <a:lstStyle/>
        <a:p>
          <a:endParaRPr lang="en-US"/>
        </a:p>
      </dgm:t>
    </dgm:pt>
    <dgm:pt modelId="{EDB2DCFC-7624-45BD-B5A8-234767CC452B}" type="sibTrans" cxnId="{240BB464-3D39-4F38-84C0-64E835AD2B8F}">
      <dgm:prSet/>
      <dgm:spPr/>
      <dgm:t>
        <a:bodyPr/>
        <a:lstStyle/>
        <a:p>
          <a:endParaRPr lang="en-US"/>
        </a:p>
      </dgm:t>
    </dgm:pt>
    <dgm:pt modelId="{019F3657-0649-4962-98A1-B50074E01916}">
      <dgm:prSet phldrT="[Text]" custT="1"/>
      <dgm:spPr>
        <a:solidFill>
          <a:schemeClr val="bg1">
            <a:lumMod val="85000"/>
            <a:alpha val="90000"/>
          </a:schemeClr>
        </a:solidFill>
        <a:ln w="38100"/>
      </dgm:spPr>
      <dgm:t>
        <a:bodyPr/>
        <a:lstStyle/>
        <a:p>
          <a:r>
            <a:rPr lang="en-US" sz="1400" b="1" i="0" u="none" strike="noStrike" baseline="0" dirty="0">
              <a:solidFill>
                <a:schemeClr val="tx1"/>
              </a:solidFill>
              <a:latin typeface="Jumble" panose="02000503000000020004" pitchFamily="2" charset="0"/>
            </a:rPr>
            <a:t>DISTRICT HTS SUPERVISORS /AUDITORS (DISTRICT LEVEL) </a:t>
          </a:r>
          <a:endParaRPr lang="en-US" sz="1400" dirty="0">
            <a:solidFill>
              <a:schemeClr val="tx1"/>
            </a:solidFill>
            <a:latin typeface="Jumble" panose="02000503000000020004" pitchFamily="2" charset="0"/>
          </a:endParaRPr>
        </a:p>
      </dgm:t>
    </dgm:pt>
    <dgm:pt modelId="{4B962AA1-92A3-47D9-9E0D-92EC1C4617F9}" type="parTrans" cxnId="{859051C8-0952-480D-9D3D-72BDED5B1294}">
      <dgm:prSet/>
      <dgm:spPr/>
      <dgm:t>
        <a:bodyPr/>
        <a:lstStyle/>
        <a:p>
          <a:endParaRPr lang="en-US"/>
        </a:p>
      </dgm:t>
    </dgm:pt>
    <dgm:pt modelId="{5DB2B098-22BF-4BAF-B791-86409798EC7C}" type="sibTrans" cxnId="{859051C8-0952-480D-9D3D-72BDED5B1294}">
      <dgm:prSet/>
      <dgm:spPr/>
      <dgm:t>
        <a:bodyPr/>
        <a:lstStyle/>
        <a:p>
          <a:endParaRPr lang="en-US"/>
        </a:p>
      </dgm:t>
    </dgm:pt>
    <dgm:pt modelId="{6999243D-B183-43A2-98A7-7D731F5022A3}">
      <dgm:prSet/>
      <dgm:spPr>
        <a:solidFill>
          <a:schemeClr val="bg1">
            <a:lumMod val="85000"/>
            <a:alpha val="90000"/>
          </a:schemeClr>
        </a:solidFill>
        <a:ln w="38100"/>
      </dgm:spPr>
      <dgm:t>
        <a:bodyPr/>
        <a:lstStyle/>
        <a:p>
          <a:r>
            <a:rPr lang="en-US" b="1" i="0" u="none" strike="noStrike" baseline="0" dirty="0">
              <a:solidFill>
                <a:schemeClr val="tx1"/>
              </a:solidFill>
              <a:latin typeface="Jumble" panose="02000503000000020004" pitchFamily="2" charset="0"/>
            </a:rPr>
            <a:t>SITE </a:t>
          </a:r>
          <a:r>
            <a:rPr lang="en-US" b="1" i="0" u="none" strike="noStrike" baseline="0" dirty="0" err="1">
              <a:solidFill>
                <a:schemeClr val="tx1"/>
              </a:solidFill>
              <a:latin typeface="Jumble" panose="02000503000000020004" pitchFamily="2" charset="0"/>
            </a:rPr>
            <a:t>HTS</a:t>
          </a:r>
          <a:r>
            <a:rPr lang="en-US" b="1" i="0" u="none" strike="noStrike" baseline="0" dirty="0">
              <a:solidFill>
                <a:schemeClr val="tx1"/>
              </a:solidFill>
              <a:latin typeface="Jumble" panose="02000503000000020004" pitchFamily="2" charset="0"/>
            </a:rPr>
            <a:t> SUPERVISOR/ AUDITOR (FACILITY LEVEL) </a:t>
          </a:r>
          <a:endParaRPr lang="en-US" b="1" dirty="0">
            <a:solidFill>
              <a:schemeClr val="tx1"/>
            </a:solidFill>
            <a:latin typeface="Jumble" panose="02000503000000020004" pitchFamily="2" charset="0"/>
          </a:endParaRPr>
        </a:p>
      </dgm:t>
    </dgm:pt>
    <dgm:pt modelId="{6CB57058-AEF9-45A0-AA31-442F35BEA41B}" type="parTrans" cxnId="{013D1AA0-262C-4F77-A15B-48BD32EA972A}">
      <dgm:prSet/>
      <dgm:spPr/>
      <dgm:t>
        <a:bodyPr/>
        <a:lstStyle/>
        <a:p>
          <a:endParaRPr lang="en-US"/>
        </a:p>
      </dgm:t>
    </dgm:pt>
    <dgm:pt modelId="{7CCA32D4-EEAF-4F77-AA05-7E3A4BB7BF04}" type="sibTrans" cxnId="{013D1AA0-262C-4F77-A15B-48BD32EA972A}">
      <dgm:prSet/>
      <dgm:spPr/>
      <dgm:t>
        <a:bodyPr/>
        <a:lstStyle/>
        <a:p>
          <a:endParaRPr lang="en-US"/>
        </a:p>
      </dgm:t>
    </dgm:pt>
    <dgm:pt modelId="{AF84F15A-44F3-472C-9AB2-A8C609F89D92}">
      <dgm:prSet/>
      <dgm:spPr>
        <a:solidFill>
          <a:schemeClr val="bg1">
            <a:lumMod val="75000"/>
            <a:alpha val="9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i="0" u="none" strike="noStrike" baseline="0" dirty="0">
              <a:solidFill>
                <a:schemeClr val="tx1"/>
              </a:solidFill>
              <a:latin typeface="Jumble" panose="02000503000000020004" pitchFamily="2" charset="0"/>
            </a:rPr>
            <a:t>SITE HTS PROVIDER (SITE LEVEL) </a:t>
          </a:r>
          <a:endParaRPr lang="en-US" b="1" dirty="0">
            <a:solidFill>
              <a:schemeClr val="tx1"/>
            </a:solidFill>
            <a:latin typeface="Jumble" panose="02000503000000020004" pitchFamily="2" charset="0"/>
          </a:endParaRPr>
        </a:p>
      </dgm:t>
    </dgm:pt>
    <dgm:pt modelId="{4F8EACB6-5D88-417D-8552-132A35D06474}" type="parTrans" cxnId="{C2715D93-D74F-418E-AE4A-29C4B1DBEDF5}">
      <dgm:prSet/>
      <dgm:spPr/>
      <dgm:t>
        <a:bodyPr/>
        <a:lstStyle/>
        <a:p>
          <a:endParaRPr lang="en-US"/>
        </a:p>
      </dgm:t>
    </dgm:pt>
    <dgm:pt modelId="{FD387A5B-D5C5-4E38-B0F4-4479D8496BEB}" type="sibTrans" cxnId="{C2715D93-D74F-418E-AE4A-29C4B1DBEDF5}">
      <dgm:prSet/>
      <dgm:spPr/>
      <dgm:t>
        <a:bodyPr/>
        <a:lstStyle/>
        <a:p>
          <a:endParaRPr lang="en-US"/>
        </a:p>
      </dgm:t>
    </dgm:pt>
    <dgm:pt modelId="{AB52056A-FF43-4D8D-8D55-2B7D66AC4592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b="1" i="0" u="none" strike="noStrike" baseline="0">
              <a:solidFill>
                <a:schemeClr val="tx1"/>
              </a:solidFill>
              <a:latin typeface="Jumble" panose="02000503000000020004" pitchFamily="2" charset="0"/>
            </a:rPr>
            <a:t>HTS IMPLEMENTING PARTNERS (IPS) </a:t>
          </a:r>
          <a:endParaRPr lang="en-US" b="1" dirty="0">
            <a:solidFill>
              <a:schemeClr val="tx1"/>
            </a:solidFill>
            <a:latin typeface="Jumble" panose="02000503000000020004" pitchFamily="2" charset="0"/>
          </a:endParaRPr>
        </a:p>
      </dgm:t>
    </dgm:pt>
    <dgm:pt modelId="{16F85CA3-01D2-4ACE-9FE9-5DF7CD69A155}" type="parTrans" cxnId="{731F6F1C-7ADC-4A3E-AC67-506265F7BA68}">
      <dgm:prSet/>
      <dgm:spPr/>
      <dgm:t>
        <a:bodyPr/>
        <a:lstStyle/>
        <a:p>
          <a:endParaRPr lang="en-US"/>
        </a:p>
      </dgm:t>
    </dgm:pt>
    <dgm:pt modelId="{16DDF11F-BA11-4B04-A696-8DCAFE5AC887}" type="sibTrans" cxnId="{731F6F1C-7ADC-4A3E-AC67-506265F7BA68}">
      <dgm:prSet/>
      <dgm:spPr/>
      <dgm:t>
        <a:bodyPr/>
        <a:lstStyle/>
        <a:p>
          <a:endParaRPr lang="en-US"/>
        </a:p>
      </dgm:t>
    </dgm:pt>
    <dgm:pt modelId="{A5178A18-5F0D-4C3B-B4F1-9E803615973B}" type="pres">
      <dgm:prSet presAssocID="{19A2916D-11C8-4738-B686-FB6093A000D4}" presName="compositeShape" presStyleCnt="0">
        <dgm:presLayoutVars>
          <dgm:dir/>
          <dgm:resizeHandles/>
        </dgm:presLayoutVars>
      </dgm:prSet>
      <dgm:spPr/>
    </dgm:pt>
    <dgm:pt modelId="{A6E9FBA9-2050-429C-90A3-BBF567C47D65}" type="pres">
      <dgm:prSet presAssocID="{19A2916D-11C8-4738-B686-FB6093A000D4}" presName="pyramid" presStyleLbl="node1" presStyleIdx="0" presStyleCnt="1" custScaleX="132907"/>
      <dgm:spPr>
        <a:solidFill>
          <a:schemeClr val="bg1"/>
        </a:solidFill>
        <a:ln w="508000">
          <a:solidFill>
            <a:srgbClr val="3333CC"/>
          </a:solidFill>
        </a:ln>
      </dgm:spPr>
    </dgm:pt>
    <dgm:pt modelId="{6DBF8C42-8584-4DE0-BFDF-7F46EC5E5843}" type="pres">
      <dgm:prSet presAssocID="{19A2916D-11C8-4738-B686-FB6093A000D4}" presName="theList" presStyleCnt="0"/>
      <dgm:spPr/>
    </dgm:pt>
    <dgm:pt modelId="{E83F0A35-E95E-4394-A808-69D7F7C16771}" type="pres">
      <dgm:prSet presAssocID="{93CB1D69-7B80-4760-A047-53B52FFEADF8}" presName="aNode" presStyleLbl="fgAcc1" presStyleIdx="0" presStyleCnt="6" custScaleX="172068">
        <dgm:presLayoutVars>
          <dgm:bulletEnabled val="1"/>
        </dgm:presLayoutVars>
      </dgm:prSet>
      <dgm:spPr/>
    </dgm:pt>
    <dgm:pt modelId="{B1FFDC85-A1A6-488B-8E8A-994CF92F97CE}" type="pres">
      <dgm:prSet presAssocID="{93CB1D69-7B80-4760-A047-53B52FFEADF8}" presName="aSpace" presStyleCnt="0"/>
      <dgm:spPr/>
    </dgm:pt>
    <dgm:pt modelId="{220ED457-F575-4339-A983-9BADEEF943F3}" type="pres">
      <dgm:prSet presAssocID="{7568015D-8C61-4886-862C-3A747C086A2B}" presName="aNode" presStyleLbl="fgAcc1" presStyleIdx="1" presStyleCnt="6" custScaleX="172068">
        <dgm:presLayoutVars>
          <dgm:bulletEnabled val="1"/>
        </dgm:presLayoutVars>
      </dgm:prSet>
      <dgm:spPr/>
    </dgm:pt>
    <dgm:pt modelId="{FEA67406-806F-463B-943E-B4F9E3D9048D}" type="pres">
      <dgm:prSet presAssocID="{7568015D-8C61-4886-862C-3A747C086A2B}" presName="aSpace" presStyleCnt="0"/>
      <dgm:spPr/>
    </dgm:pt>
    <dgm:pt modelId="{5B64093E-BBE3-41CE-84AF-D1F3FC42921B}" type="pres">
      <dgm:prSet presAssocID="{019F3657-0649-4962-98A1-B50074E01916}" presName="aNode" presStyleLbl="fgAcc1" presStyleIdx="2" presStyleCnt="6" custScaleX="172068">
        <dgm:presLayoutVars>
          <dgm:bulletEnabled val="1"/>
        </dgm:presLayoutVars>
      </dgm:prSet>
      <dgm:spPr/>
    </dgm:pt>
    <dgm:pt modelId="{DE62165E-A486-419D-ABA6-0D5EBAEC8508}" type="pres">
      <dgm:prSet presAssocID="{019F3657-0649-4962-98A1-B50074E01916}" presName="aSpace" presStyleCnt="0"/>
      <dgm:spPr/>
    </dgm:pt>
    <dgm:pt modelId="{12B4CD62-7FC5-4118-A4EF-FD7C9EA70276}" type="pres">
      <dgm:prSet presAssocID="{6999243D-B183-43A2-98A7-7D731F5022A3}" presName="aNode" presStyleLbl="fgAcc1" presStyleIdx="3" presStyleCnt="6" custScaleX="172068">
        <dgm:presLayoutVars>
          <dgm:bulletEnabled val="1"/>
        </dgm:presLayoutVars>
      </dgm:prSet>
      <dgm:spPr/>
    </dgm:pt>
    <dgm:pt modelId="{9319C708-A6AE-45EE-B781-E4D36D53C75A}" type="pres">
      <dgm:prSet presAssocID="{6999243D-B183-43A2-98A7-7D731F5022A3}" presName="aSpace" presStyleCnt="0"/>
      <dgm:spPr/>
    </dgm:pt>
    <dgm:pt modelId="{F9961212-7CD6-4131-81AF-2A58C7D0EAE4}" type="pres">
      <dgm:prSet presAssocID="{AF84F15A-44F3-472C-9AB2-A8C609F89D92}" presName="aNode" presStyleLbl="fgAcc1" presStyleIdx="4" presStyleCnt="6" custScaleX="172158">
        <dgm:presLayoutVars>
          <dgm:bulletEnabled val="1"/>
        </dgm:presLayoutVars>
      </dgm:prSet>
      <dgm:spPr/>
    </dgm:pt>
    <dgm:pt modelId="{9E57EBD0-463D-4E17-9D02-5DF6AEAFBD64}" type="pres">
      <dgm:prSet presAssocID="{AF84F15A-44F3-472C-9AB2-A8C609F89D92}" presName="aSpace" presStyleCnt="0"/>
      <dgm:spPr/>
    </dgm:pt>
    <dgm:pt modelId="{DCC152F7-C8A8-4FC6-9381-976C25FBB2A4}" type="pres">
      <dgm:prSet presAssocID="{AB52056A-FF43-4D8D-8D55-2B7D66AC4592}" presName="aNode" presStyleLbl="fgAcc1" presStyleIdx="5" presStyleCnt="6" custScaleX="172158">
        <dgm:presLayoutVars>
          <dgm:bulletEnabled val="1"/>
        </dgm:presLayoutVars>
      </dgm:prSet>
      <dgm:spPr/>
    </dgm:pt>
    <dgm:pt modelId="{0A4A79CB-7C50-4597-BC5E-9DB6453A856E}" type="pres">
      <dgm:prSet presAssocID="{AB52056A-FF43-4D8D-8D55-2B7D66AC4592}" presName="aSpace" presStyleCnt="0"/>
      <dgm:spPr/>
    </dgm:pt>
  </dgm:ptLst>
  <dgm:cxnLst>
    <dgm:cxn modelId="{2D142013-878D-48BB-AA27-1F77F87C99F3}" type="presOf" srcId="{7568015D-8C61-4886-862C-3A747C086A2B}" destId="{220ED457-F575-4339-A983-9BADEEF943F3}" srcOrd="0" destOrd="0" presId="urn:microsoft.com/office/officeart/2005/8/layout/pyramid2"/>
    <dgm:cxn modelId="{EE20F015-65D1-48C9-B1A0-C8AB0F53F24F}" type="presOf" srcId="{93CB1D69-7B80-4760-A047-53B52FFEADF8}" destId="{E83F0A35-E95E-4394-A808-69D7F7C16771}" srcOrd="0" destOrd="0" presId="urn:microsoft.com/office/officeart/2005/8/layout/pyramid2"/>
    <dgm:cxn modelId="{731F6F1C-7ADC-4A3E-AC67-506265F7BA68}" srcId="{19A2916D-11C8-4738-B686-FB6093A000D4}" destId="{AB52056A-FF43-4D8D-8D55-2B7D66AC4592}" srcOrd="5" destOrd="0" parTransId="{16F85CA3-01D2-4ACE-9FE9-5DF7CD69A155}" sibTransId="{16DDF11F-BA11-4B04-A696-8DCAFE5AC887}"/>
    <dgm:cxn modelId="{5627D42F-8D70-42BE-BE07-EBAAB2D27BDC}" type="presOf" srcId="{AF84F15A-44F3-472C-9AB2-A8C609F89D92}" destId="{F9961212-7CD6-4131-81AF-2A58C7D0EAE4}" srcOrd="0" destOrd="0" presId="urn:microsoft.com/office/officeart/2005/8/layout/pyramid2"/>
    <dgm:cxn modelId="{240BB464-3D39-4F38-84C0-64E835AD2B8F}" srcId="{19A2916D-11C8-4738-B686-FB6093A000D4}" destId="{7568015D-8C61-4886-862C-3A747C086A2B}" srcOrd="1" destOrd="0" parTransId="{691508EE-4FA2-4E4A-8D07-5A0B3CE8AD33}" sibTransId="{EDB2DCFC-7624-45BD-B5A8-234767CC452B}"/>
    <dgm:cxn modelId="{C2715D93-D74F-418E-AE4A-29C4B1DBEDF5}" srcId="{19A2916D-11C8-4738-B686-FB6093A000D4}" destId="{AF84F15A-44F3-472C-9AB2-A8C609F89D92}" srcOrd="4" destOrd="0" parTransId="{4F8EACB6-5D88-417D-8552-132A35D06474}" sibTransId="{FD387A5B-D5C5-4E38-B0F4-4479D8496BEB}"/>
    <dgm:cxn modelId="{013D1AA0-262C-4F77-A15B-48BD32EA972A}" srcId="{19A2916D-11C8-4738-B686-FB6093A000D4}" destId="{6999243D-B183-43A2-98A7-7D731F5022A3}" srcOrd="3" destOrd="0" parTransId="{6CB57058-AEF9-45A0-AA31-442F35BEA41B}" sibTransId="{7CCA32D4-EEAF-4F77-AA05-7E3A4BB7BF04}"/>
    <dgm:cxn modelId="{88A617A5-1E0F-40D6-ABE8-9F45A98C5ACF}" srcId="{19A2916D-11C8-4738-B686-FB6093A000D4}" destId="{93CB1D69-7B80-4760-A047-53B52FFEADF8}" srcOrd="0" destOrd="0" parTransId="{B2DF87B6-DD2D-438C-A979-7C793CFE3D39}" sibTransId="{5A6E66C4-DA9C-4A1B-A717-E9953FB85DAC}"/>
    <dgm:cxn modelId="{4F2369AB-7DCB-43A3-882C-191C9562C088}" type="presOf" srcId="{19A2916D-11C8-4738-B686-FB6093A000D4}" destId="{A5178A18-5F0D-4C3B-B4F1-9E803615973B}" srcOrd="0" destOrd="0" presId="urn:microsoft.com/office/officeart/2005/8/layout/pyramid2"/>
    <dgm:cxn modelId="{AD049CAE-DAFF-4E68-9214-4228BD9A9D83}" type="presOf" srcId="{019F3657-0649-4962-98A1-B50074E01916}" destId="{5B64093E-BBE3-41CE-84AF-D1F3FC42921B}" srcOrd="0" destOrd="0" presId="urn:microsoft.com/office/officeart/2005/8/layout/pyramid2"/>
    <dgm:cxn modelId="{A10A02B8-0FBF-415B-99EC-DAB022295EB0}" type="presOf" srcId="{AB52056A-FF43-4D8D-8D55-2B7D66AC4592}" destId="{DCC152F7-C8A8-4FC6-9381-976C25FBB2A4}" srcOrd="0" destOrd="0" presId="urn:microsoft.com/office/officeart/2005/8/layout/pyramid2"/>
    <dgm:cxn modelId="{DDEE00C8-7857-42B8-8798-FC91C457462A}" type="presOf" srcId="{6999243D-B183-43A2-98A7-7D731F5022A3}" destId="{12B4CD62-7FC5-4118-A4EF-FD7C9EA70276}" srcOrd="0" destOrd="0" presId="urn:microsoft.com/office/officeart/2005/8/layout/pyramid2"/>
    <dgm:cxn modelId="{859051C8-0952-480D-9D3D-72BDED5B1294}" srcId="{19A2916D-11C8-4738-B686-FB6093A000D4}" destId="{019F3657-0649-4962-98A1-B50074E01916}" srcOrd="2" destOrd="0" parTransId="{4B962AA1-92A3-47D9-9E0D-92EC1C4617F9}" sibTransId="{5DB2B098-22BF-4BAF-B791-86409798EC7C}"/>
    <dgm:cxn modelId="{979F6B19-8405-4BB1-B6FE-48CDFCF57129}" type="presParOf" srcId="{A5178A18-5F0D-4C3B-B4F1-9E803615973B}" destId="{A6E9FBA9-2050-429C-90A3-BBF567C47D65}" srcOrd="0" destOrd="0" presId="urn:microsoft.com/office/officeart/2005/8/layout/pyramid2"/>
    <dgm:cxn modelId="{951EE175-DEEB-46D7-9CB5-E9CA929BC155}" type="presParOf" srcId="{A5178A18-5F0D-4C3B-B4F1-9E803615973B}" destId="{6DBF8C42-8584-4DE0-BFDF-7F46EC5E5843}" srcOrd="1" destOrd="0" presId="urn:microsoft.com/office/officeart/2005/8/layout/pyramid2"/>
    <dgm:cxn modelId="{99531025-EA82-4746-B0EE-92A3BE0E8320}" type="presParOf" srcId="{6DBF8C42-8584-4DE0-BFDF-7F46EC5E5843}" destId="{E83F0A35-E95E-4394-A808-69D7F7C16771}" srcOrd="0" destOrd="0" presId="urn:microsoft.com/office/officeart/2005/8/layout/pyramid2"/>
    <dgm:cxn modelId="{AD2DDC74-E0E1-48B8-9D4F-5DF017654E43}" type="presParOf" srcId="{6DBF8C42-8584-4DE0-BFDF-7F46EC5E5843}" destId="{B1FFDC85-A1A6-488B-8E8A-994CF92F97CE}" srcOrd="1" destOrd="0" presId="urn:microsoft.com/office/officeart/2005/8/layout/pyramid2"/>
    <dgm:cxn modelId="{AE2E6DCA-15FD-4AE4-9ED5-2251D38BD177}" type="presParOf" srcId="{6DBF8C42-8584-4DE0-BFDF-7F46EC5E5843}" destId="{220ED457-F575-4339-A983-9BADEEF943F3}" srcOrd="2" destOrd="0" presId="urn:microsoft.com/office/officeart/2005/8/layout/pyramid2"/>
    <dgm:cxn modelId="{FAB2C4CA-5A31-45E0-97F0-3FCD960AFCA0}" type="presParOf" srcId="{6DBF8C42-8584-4DE0-BFDF-7F46EC5E5843}" destId="{FEA67406-806F-463B-943E-B4F9E3D9048D}" srcOrd="3" destOrd="0" presId="urn:microsoft.com/office/officeart/2005/8/layout/pyramid2"/>
    <dgm:cxn modelId="{866EFDFF-DF9B-4800-91B6-70CAE932C964}" type="presParOf" srcId="{6DBF8C42-8584-4DE0-BFDF-7F46EC5E5843}" destId="{5B64093E-BBE3-41CE-84AF-D1F3FC42921B}" srcOrd="4" destOrd="0" presId="urn:microsoft.com/office/officeart/2005/8/layout/pyramid2"/>
    <dgm:cxn modelId="{96C9494E-86F3-4840-897C-BCB5D589465F}" type="presParOf" srcId="{6DBF8C42-8584-4DE0-BFDF-7F46EC5E5843}" destId="{DE62165E-A486-419D-ABA6-0D5EBAEC8508}" srcOrd="5" destOrd="0" presId="urn:microsoft.com/office/officeart/2005/8/layout/pyramid2"/>
    <dgm:cxn modelId="{DB6B8F19-5599-4AB4-8D2B-22D5D4F52FA0}" type="presParOf" srcId="{6DBF8C42-8584-4DE0-BFDF-7F46EC5E5843}" destId="{12B4CD62-7FC5-4118-A4EF-FD7C9EA70276}" srcOrd="6" destOrd="0" presId="urn:microsoft.com/office/officeart/2005/8/layout/pyramid2"/>
    <dgm:cxn modelId="{112EE794-3BBD-4BED-8E91-241A4C07333E}" type="presParOf" srcId="{6DBF8C42-8584-4DE0-BFDF-7F46EC5E5843}" destId="{9319C708-A6AE-45EE-B781-E4D36D53C75A}" srcOrd="7" destOrd="0" presId="urn:microsoft.com/office/officeart/2005/8/layout/pyramid2"/>
    <dgm:cxn modelId="{5564B205-BF50-4E88-910A-182D49E71F6A}" type="presParOf" srcId="{6DBF8C42-8584-4DE0-BFDF-7F46EC5E5843}" destId="{F9961212-7CD6-4131-81AF-2A58C7D0EAE4}" srcOrd="8" destOrd="0" presId="urn:microsoft.com/office/officeart/2005/8/layout/pyramid2"/>
    <dgm:cxn modelId="{13102DCB-8757-4914-B42A-8E2B5175EBC3}" type="presParOf" srcId="{6DBF8C42-8584-4DE0-BFDF-7F46EC5E5843}" destId="{9E57EBD0-463D-4E17-9D02-5DF6AEAFBD64}" srcOrd="9" destOrd="0" presId="urn:microsoft.com/office/officeart/2005/8/layout/pyramid2"/>
    <dgm:cxn modelId="{E083AFB8-0CB1-4514-8D01-13B7CCB817CE}" type="presParOf" srcId="{6DBF8C42-8584-4DE0-BFDF-7F46EC5E5843}" destId="{DCC152F7-C8A8-4FC6-9381-976C25FBB2A4}" srcOrd="10" destOrd="0" presId="urn:microsoft.com/office/officeart/2005/8/layout/pyramid2"/>
    <dgm:cxn modelId="{06BC7F36-E1F2-4CB4-9E28-880609FEDDB2}" type="presParOf" srcId="{6DBF8C42-8584-4DE0-BFDF-7F46EC5E5843}" destId="{0A4A79CB-7C50-4597-BC5E-9DB6453A856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9FBA9-2050-429C-90A3-BBF567C47D65}">
      <dsp:nvSpPr>
        <dsp:cNvPr id="0" name=""/>
        <dsp:cNvSpPr/>
      </dsp:nvSpPr>
      <dsp:spPr>
        <a:xfrm>
          <a:off x="556459" y="0"/>
          <a:ext cx="6220738" cy="4680520"/>
        </a:xfrm>
        <a:prstGeom prst="triangle">
          <a:avLst/>
        </a:prstGeom>
        <a:solidFill>
          <a:schemeClr val="bg1"/>
        </a:solidFill>
        <a:ln w="508000" cap="flat" cmpd="sng" algn="ctr">
          <a:solidFill>
            <a:srgbClr val="33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F0A35-E95E-4394-A808-69D7F7C16771}">
      <dsp:nvSpPr>
        <dsp:cNvPr id="0" name=""/>
        <dsp:cNvSpPr/>
      </dsp:nvSpPr>
      <dsp:spPr>
        <a:xfrm>
          <a:off x="2570553" y="470565"/>
          <a:ext cx="5234890" cy="5539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u="none" strike="noStrike" kern="1200" baseline="0" dirty="0">
              <a:solidFill>
                <a:schemeClr val="tx1"/>
              </a:solidFill>
              <a:latin typeface="Jumble" panose="02000503000000020004" pitchFamily="2" charset="0"/>
            </a:rPr>
            <a:t>HTS CERTIFICATION COMMITTEE (NATIONAL LEVEL) </a:t>
          </a:r>
          <a:endParaRPr lang="en-US" sz="1500" kern="1200" dirty="0">
            <a:solidFill>
              <a:schemeClr val="tx1"/>
            </a:solidFill>
            <a:latin typeface="Jumble" panose="02000503000000020004" pitchFamily="2" charset="0"/>
          </a:endParaRPr>
        </a:p>
      </dsp:txBody>
      <dsp:txXfrm>
        <a:off x="2597596" y="497608"/>
        <a:ext cx="5180804" cy="499897"/>
      </dsp:txXfrm>
    </dsp:sp>
    <dsp:sp modelId="{220ED457-F575-4339-A983-9BADEEF943F3}">
      <dsp:nvSpPr>
        <dsp:cNvPr id="0" name=""/>
        <dsp:cNvSpPr/>
      </dsp:nvSpPr>
      <dsp:spPr>
        <a:xfrm>
          <a:off x="2570553" y="1093797"/>
          <a:ext cx="5234890" cy="553983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u="none" strike="noStrike" kern="1200" baseline="0" dirty="0">
              <a:solidFill>
                <a:schemeClr val="tx1"/>
              </a:solidFill>
              <a:latin typeface="Jumble" panose="02000503000000020004" pitchFamily="2" charset="0"/>
            </a:rPr>
            <a:t>ZONAL HTS SUPERVISORS/AUDITORS </a:t>
          </a:r>
          <a:endParaRPr lang="en-US" sz="1500" kern="1200" dirty="0">
            <a:solidFill>
              <a:schemeClr val="tx1"/>
            </a:solidFill>
            <a:latin typeface="Jumble" panose="02000503000000020004" pitchFamily="2" charset="0"/>
          </a:endParaRPr>
        </a:p>
      </dsp:txBody>
      <dsp:txXfrm>
        <a:off x="2597596" y="1120840"/>
        <a:ext cx="5180804" cy="499897"/>
      </dsp:txXfrm>
    </dsp:sp>
    <dsp:sp modelId="{5B64093E-BBE3-41CE-84AF-D1F3FC42921B}">
      <dsp:nvSpPr>
        <dsp:cNvPr id="0" name=""/>
        <dsp:cNvSpPr/>
      </dsp:nvSpPr>
      <dsp:spPr>
        <a:xfrm>
          <a:off x="2570553" y="1717028"/>
          <a:ext cx="5234890" cy="553983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strike="noStrike" kern="1200" baseline="0" dirty="0">
              <a:solidFill>
                <a:schemeClr val="tx1"/>
              </a:solidFill>
              <a:latin typeface="Jumble" panose="02000503000000020004" pitchFamily="2" charset="0"/>
            </a:rPr>
            <a:t>DISTRICT HTS SUPERVISORS /AUDITORS (DISTRICT LEVEL) </a:t>
          </a:r>
          <a:endParaRPr lang="en-US" sz="1400" kern="1200" dirty="0">
            <a:solidFill>
              <a:schemeClr val="tx1"/>
            </a:solidFill>
            <a:latin typeface="Jumble" panose="02000503000000020004" pitchFamily="2" charset="0"/>
          </a:endParaRPr>
        </a:p>
      </dsp:txBody>
      <dsp:txXfrm>
        <a:off x="2597596" y="1744071"/>
        <a:ext cx="5180804" cy="499897"/>
      </dsp:txXfrm>
    </dsp:sp>
    <dsp:sp modelId="{12B4CD62-7FC5-4118-A4EF-FD7C9EA70276}">
      <dsp:nvSpPr>
        <dsp:cNvPr id="0" name=""/>
        <dsp:cNvSpPr/>
      </dsp:nvSpPr>
      <dsp:spPr>
        <a:xfrm>
          <a:off x="2570553" y="2340260"/>
          <a:ext cx="5234890" cy="553983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u="none" strike="noStrike" kern="1200" baseline="0" dirty="0">
              <a:solidFill>
                <a:schemeClr val="tx1"/>
              </a:solidFill>
              <a:latin typeface="Jumble" panose="02000503000000020004" pitchFamily="2" charset="0"/>
            </a:rPr>
            <a:t>SITE </a:t>
          </a:r>
          <a:r>
            <a:rPr lang="en-US" sz="1500" b="1" i="0" u="none" strike="noStrike" kern="1200" baseline="0" dirty="0" err="1">
              <a:solidFill>
                <a:schemeClr val="tx1"/>
              </a:solidFill>
              <a:latin typeface="Jumble" panose="02000503000000020004" pitchFamily="2" charset="0"/>
            </a:rPr>
            <a:t>HTS</a:t>
          </a:r>
          <a:r>
            <a:rPr lang="en-US" sz="1500" b="1" i="0" u="none" strike="noStrike" kern="1200" baseline="0" dirty="0">
              <a:solidFill>
                <a:schemeClr val="tx1"/>
              </a:solidFill>
              <a:latin typeface="Jumble" panose="02000503000000020004" pitchFamily="2" charset="0"/>
            </a:rPr>
            <a:t> SUPERVISOR/ AUDITOR (FACILITY LEVEL) </a:t>
          </a:r>
          <a:endParaRPr lang="en-US" sz="1500" b="1" kern="1200" dirty="0">
            <a:solidFill>
              <a:schemeClr val="tx1"/>
            </a:solidFill>
            <a:latin typeface="Jumble" panose="02000503000000020004" pitchFamily="2" charset="0"/>
          </a:endParaRPr>
        </a:p>
      </dsp:txBody>
      <dsp:txXfrm>
        <a:off x="2597596" y="2367303"/>
        <a:ext cx="5180804" cy="499897"/>
      </dsp:txXfrm>
    </dsp:sp>
    <dsp:sp modelId="{F9961212-7CD6-4131-81AF-2A58C7D0EAE4}">
      <dsp:nvSpPr>
        <dsp:cNvPr id="0" name=""/>
        <dsp:cNvSpPr/>
      </dsp:nvSpPr>
      <dsp:spPr>
        <a:xfrm>
          <a:off x="2569183" y="2963491"/>
          <a:ext cx="5237628" cy="553983"/>
        </a:xfrm>
        <a:prstGeom prst="round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u="none" strike="noStrike" kern="1200" baseline="0" dirty="0">
              <a:solidFill>
                <a:schemeClr val="tx1"/>
              </a:solidFill>
              <a:latin typeface="Jumble" panose="02000503000000020004" pitchFamily="2" charset="0"/>
            </a:rPr>
            <a:t>SITE HTS PROVIDER (SITE LEVEL) </a:t>
          </a:r>
          <a:endParaRPr lang="en-US" sz="1500" b="1" kern="1200" dirty="0">
            <a:solidFill>
              <a:schemeClr val="tx1"/>
            </a:solidFill>
            <a:latin typeface="Jumble" panose="02000503000000020004" pitchFamily="2" charset="0"/>
          </a:endParaRPr>
        </a:p>
      </dsp:txBody>
      <dsp:txXfrm>
        <a:off x="2596226" y="2990534"/>
        <a:ext cx="5183542" cy="499897"/>
      </dsp:txXfrm>
    </dsp:sp>
    <dsp:sp modelId="{DCC152F7-C8A8-4FC6-9381-976C25FBB2A4}">
      <dsp:nvSpPr>
        <dsp:cNvPr id="0" name=""/>
        <dsp:cNvSpPr/>
      </dsp:nvSpPr>
      <dsp:spPr>
        <a:xfrm>
          <a:off x="2569183" y="3586722"/>
          <a:ext cx="5237628" cy="553983"/>
        </a:xfrm>
        <a:prstGeom prst="round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u="none" strike="noStrike" kern="1200" baseline="0">
              <a:solidFill>
                <a:schemeClr val="tx1"/>
              </a:solidFill>
              <a:latin typeface="Jumble" panose="02000503000000020004" pitchFamily="2" charset="0"/>
            </a:rPr>
            <a:t>HTS IMPLEMENTING PARTNERS (IPS) </a:t>
          </a:r>
          <a:endParaRPr lang="en-US" sz="1500" b="1" kern="1200" dirty="0">
            <a:solidFill>
              <a:schemeClr val="tx1"/>
            </a:solidFill>
            <a:latin typeface="Jumble" panose="02000503000000020004" pitchFamily="2" charset="0"/>
          </a:endParaRPr>
        </a:p>
      </dsp:txBody>
      <dsp:txXfrm>
        <a:off x="2596226" y="3613765"/>
        <a:ext cx="5183542" cy="49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DC643-213B-423D-9474-CF88D92B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69B4-E10D-47DB-ABAA-232F7AD600BF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D3E72-21FA-4CDF-919D-90E88BB3F0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373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5D5556-E56C-4D48-A0F1-EEAAE17BC09F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51725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3E72-21FA-4CDF-919D-90E88BB3F05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712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the </a:t>
            </a:r>
            <a:r>
              <a:rPr lang="en-US" baseline="0" dirty="0"/>
              <a:t>SPI-RT checklist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3E72-21FA-4CDF-919D-90E88BB3F054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02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16764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0897-CC52-448E-B519-EB1F5AAE8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B2A1-FE28-4ABD-8F96-DF7F88EB54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ED49-85F0-4833-AF86-CA3FF26E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82988-1D9F-4DEE-803A-4B2C3FC80D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7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A8B9-60CE-479C-954E-0DA82E207A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7540-7D19-407F-B9EB-B88A5E9E3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5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A4C0-489D-4664-AB19-50420CEF4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5E50-4E31-4377-A61F-A2A00DF76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4A67-18A1-4B4A-8C83-02A88B10F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FB00-81AD-44B7-AE23-BEE3323BF2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B4AA-7E47-42D3-A796-15038AFFD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3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4977-3754-4991-B9AD-27C6B3088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CF65-8383-48FB-948A-70524A58D9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6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slide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9D238-7493-4212-905B-3A179E1A0A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457200"/>
            <a:ext cx="1077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6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36712"/>
            <a:ext cx="8784976" cy="2016224"/>
          </a:xfrm>
        </p:spPr>
        <p:txBody>
          <a:bodyPr/>
          <a:lstStyle/>
          <a:p>
            <a:pPr algn="l" eaLnBrk="1" hangingPunct="1"/>
            <a:r>
              <a:rPr lang="en-ZA" sz="6600" dirty="0">
                <a:solidFill>
                  <a:srgbClr val="00589A"/>
                </a:solidFill>
                <a:latin typeface="Jumble" panose="02000503000000020004" pitchFamily="2" charset="0"/>
              </a:rPr>
              <a:t>Malawi Rapid Testing  </a:t>
            </a:r>
            <a:br>
              <a:rPr lang="en-ZA" sz="4400" dirty="0">
                <a:solidFill>
                  <a:srgbClr val="00589A"/>
                </a:solidFill>
                <a:latin typeface="Jumble" panose="02000503000000020004" pitchFamily="2" charset="0"/>
              </a:rPr>
            </a:br>
            <a:endParaRPr lang="en-GB" altLang="en-US" sz="4400" dirty="0">
              <a:solidFill>
                <a:srgbClr val="00589A"/>
              </a:solidFill>
              <a:latin typeface="Jumble" panose="02000503000000020004" pitchFamily="2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3284984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Showcard Gothic" panose="04020904020102020604" pitchFamily="82" charset="0"/>
              </a:rPr>
              <a:t>Provider and Site Certification Framework</a:t>
            </a:r>
            <a:br>
              <a:rPr lang="en-US" sz="3600" dirty="0">
                <a:latin typeface="Showcard Gothic" panose="04020904020102020604" pitchFamily="82" charset="0"/>
              </a:rPr>
            </a:br>
            <a:endParaRPr lang="en-US" sz="36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2238"/>
            <a:ext cx="5733256" cy="1722586"/>
          </a:xfrm>
        </p:spPr>
        <p:txBody>
          <a:bodyPr/>
          <a:lstStyle/>
          <a:p>
            <a:r>
              <a:rPr lang="en-ZA" sz="5400" dirty="0">
                <a:solidFill>
                  <a:srgbClr val="00589A"/>
                </a:solidFill>
                <a:latin typeface="Jumble" panose="02000503000000020004" pitchFamily="2" charset="0"/>
              </a:rPr>
              <a:t>Key Players for Certification (2)</a:t>
            </a:r>
            <a:endParaRPr lang="en-US" sz="54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34071"/>
            <a:ext cx="8291264" cy="385405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800" b="1" dirty="0">
                <a:latin typeface="Amasis MT Pro Medium" panose="02040604050005020304" pitchFamily="18" charset="0"/>
              </a:rPr>
              <a:t>Director for Health and Social Services</a:t>
            </a:r>
          </a:p>
          <a:p>
            <a:pPr lvl="1" algn="just">
              <a:spcBef>
                <a:spcPts val="0"/>
              </a:spcBef>
            </a:pPr>
            <a:r>
              <a:rPr lang="en-US" sz="2800" dirty="0">
                <a:latin typeface="Amasis MT Pro Medium" panose="02040604050005020304" pitchFamily="18" charset="0"/>
              </a:rPr>
              <a:t>Meeting requirements for both site and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Amasis MT Pro Medium" panose="02040604050005020304" pitchFamily="18" charset="0"/>
              </a:rPr>
              <a:t>    personnel certification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Amasis MT Pro Medium" panose="02040604050005020304" pitchFamily="18" charset="0"/>
              </a:rPr>
              <a:t> </a:t>
            </a:r>
            <a:r>
              <a:rPr lang="en-US" sz="2800" b="1" dirty="0">
                <a:latin typeface="Amasis MT Pro Medium" panose="02040604050005020304" pitchFamily="18" charset="0"/>
              </a:rPr>
              <a:t>Implementing Partners</a:t>
            </a:r>
          </a:p>
          <a:p>
            <a:pPr lvl="1" algn="just">
              <a:spcBef>
                <a:spcPts val="0"/>
              </a:spcBef>
            </a:pPr>
            <a:r>
              <a:rPr lang="en-US" sz="2800" dirty="0">
                <a:latin typeface="Amasis MT Pro Medium" panose="02040604050005020304" pitchFamily="18" charset="0"/>
              </a:rPr>
              <a:t>Support in Training, Supervision, Mentorship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Amasis MT Pro Medium" panose="02040604050005020304" pitchFamily="18" charset="0"/>
              </a:rPr>
              <a:t>    and provision of other testing supplies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masis MT Pro Medium" panose="020406040500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19ADB-5A1B-E794-5FF4-B2FEE641D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0" r="14300"/>
          <a:stretch/>
        </p:blipFill>
        <p:spPr>
          <a:xfrm>
            <a:off x="251520" y="145894"/>
            <a:ext cx="1872208" cy="19149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6AB0C0-CB01-CCD0-0EDF-A65F31C3E7B5}"/>
              </a:ext>
            </a:extLst>
          </p:cNvPr>
          <p:cNvCxnSpPr/>
          <p:nvPr/>
        </p:nvCxnSpPr>
        <p:spPr>
          <a:xfrm>
            <a:off x="1403648" y="2276872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7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D572E7-FA02-A528-E55D-B3346DB868BF}"/>
              </a:ext>
            </a:extLst>
          </p:cNvPr>
          <p:cNvSpPr/>
          <p:nvPr/>
        </p:nvSpPr>
        <p:spPr>
          <a:xfrm>
            <a:off x="899592" y="276095"/>
            <a:ext cx="6557693" cy="6362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HTS Provider Training</a:t>
            </a:r>
            <a:endParaRPr lang="en-US" sz="4400" b="1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C2B674-8BD3-8C3C-3E52-870581B26257}"/>
              </a:ext>
            </a:extLst>
          </p:cNvPr>
          <p:cNvSpPr/>
          <p:nvPr/>
        </p:nvSpPr>
        <p:spPr>
          <a:xfrm>
            <a:off x="7579530" y="1732003"/>
            <a:ext cx="1286693" cy="638831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u="none" strike="noStrike" baseline="0" dirty="0">
                <a:solidFill>
                  <a:schemeClr val="tx1"/>
                </a:solidFill>
                <a:latin typeface="Amasis MT Pro Black" panose="02040A04050005020304" pitchFamily="18" charset="0"/>
              </a:rPr>
              <a:t>MASTER TRAINERS TRAINING </a:t>
            </a:r>
            <a:endParaRPr lang="en-US" sz="11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id="{5CE697C7-13AF-B657-182F-E804B5184AEA}"/>
              </a:ext>
            </a:extLst>
          </p:cNvPr>
          <p:cNvSpPr/>
          <p:nvPr/>
        </p:nvSpPr>
        <p:spPr>
          <a:xfrm>
            <a:off x="7579530" y="2599623"/>
            <a:ext cx="1363969" cy="4076651"/>
          </a:xfrm>
          <a:prstGeom prst="flowChartOffpageConnector">
            <a:avLst/>
          </a:prstGeom>
          <a:solidFill>
            <a:srgbClr val="66CCFF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10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Should be a trainer of trainers 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At least 1 year experience as a trainer of trainers 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Competence based (conversant with Malawi HTS program) 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Training based on current HTS guidelines 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Certification based on examinations and teach backs with a pass mark of 80%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157885-70E4-98F9-2E65-31EB3841E1E4}"/>
              </a:ext>
            </a:extLst>
          </p:cNvPr>
          <p:cNvSpPr/>
          <p:nvPr/>
        </p:nvSpPr>
        <p:spPr>
          <a:xfrm>
            <a:off x="6302677" y="1732960"/>
            <a:ext cx="1211656" cy="635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0" i="0" u="none" strike="noStrike" baseline="0" dirty="0">
                <a:solidFill>
                  <a:schemeClr val="tx1"/>
                </a:solidFill>
                <a:latin typeface="Amasis MT Pro Black" panose="02040A04050005020304" pitchFamily="18" charset="0"/>
              </a:rPr>
              <a:t>TRAINER-OF-TRAINERS (TOT) TRAINING </a:t>
            </a:r>
            <a:endParaRPr lang="en-US" sz="9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F613458A-0FF1-31AF-F269-7910DE7E5609}"/>
              </a:ext>
            </a:extLst>
          </p:cNvPr>
          <p:cNvSpPr/>
          <p:nvPr/>
        </p:nvSpPr>
        <p:spPr>
          <a:xfrm>
            <a:off x="6287652" y="2586082"/>
            <a:ext cx="1226681" cy="4076650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2 weeks training using MOH TOT curriculum </a:t>
            </a:r>
          </a:p>
          <a:p>
            <a:pPr algn="ctr"/>
            <a:endParaRPr lang="en-US" sz="11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At least 1 year experience working as a HTS supervisor </a:t>
            </a:r>
          </a:p>
          <a:p>
            <a:pPr algn="ctr"/>
            <a:endParaRPr lang="en-US" sz="11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Certification examinations are mainly teach</a:t>
            </a:r>
            <a:r>
              <a:rPr lang="en-US" sz="11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-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backs (microteaching) with a pass mark of 80%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AEF411C-EAD3-0940-60EF-A6B6F107F338}"/>
              </a:ext>
            </a:extLst>
          </p:cNvPr>
          <p:cNvSpPr/>
          <p:nvPr/>
        </p:nvSpPr>
        <p:spPr>
          <a:xfrm>
            <a:off x="5010799" y="1734574"/>
            <a:ext cx="1196629" cy="6362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0" i="0" u="none" strike="noStrike" baseline="0" dirty="0">
                <a:solidFill>
                  <a:schemeClr val="tx1"/>
                </a:solidFill>
                <a:latin typeface="Amasis MT Pro Black" panose="02040A04050005020304" pitchFamily="18" charset="0"/>
              </a:rPr>
              <a:t>SUPERVISORS TRAINING </a:t>
            </a:r>
            <a:endParaRPr lang="en-US" sz="105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Flowchart: Off-page Connector 22">
            <a:extLst>
              <a:ext uri="{FF2B5EF4-FFF2-40B4-BE49-F238E27FC236}">
                <a16:creationId xmlns:a16="http://schemas.microsoft.com/office/drawing/2014/main" id="{D3F8CCB5-72E5-3E13-A5C7-17D9E1581393}"/>
              </a:ext>
            </a:extLst>
          </p:cNvPr>
          <p:cNvSpPr/>
          <p:nvPr/>
        </p:nvSpPr>
        <p:spPr>
          <a:xfrm>
            <a:off x="4995774" y="2599623"/>
            <a:ext cx="1226681" cy="4076651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5 days training using MOH approved supervision curriculum </a:t>
            </a:r>
          </a:p>
          <a:p>
            <a:pPr algn="ctr"/>
            <a:endParaRPr lang="en-US" sz="11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At least 1 year experience working as an HTS provider </a:t>
            </a:r>
          </a:p>
          <a:p>
            <a:pPr algn="ctr"/>
            <a:endParaRPr lang="en-US" sz="11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Certification examinations are written short answer questions with 80% pass mark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AEFF68-10E2-282A-F79E-6D446570EC79}"/>
              </a:ext>
            </a:extLst>
          </p:cNvPr>
          <p:cNvSpPr/>
          <p:nvPr/>
        </p:nvSpPr>
        <p:spPr>
          <a:xfrm>
            <a:off x="3300077" y="1732002"/>
            <a:ext cx="1615473" cy="63625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u="none" strike="noStrike" baseline="0">
                <a:solidFill>
                  <a:schemeClr val="tx1"/>
                </a:solidFill>
                <a:latin typeface="Amasis MT Pro Black" panose="02040A04050005020304" pitchFamily="18" charset="0"/>
              </a:rPr>
              <a:t>REFRESHER TRAINING </a:t>
            </a:r>
            <a:endParaRPr lang="en-US" sz="120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Flowchart: Off-page Connector 24">
            <a:extLst>
              <a:ext uri="{FF2B5EF4-FFF2-40B4-BE49-F238E27FC236}">
                <a16:creationId xmlns:a16="http://schemas.microsoft.com/office/drawing/2014/main" id="{F4D6591B-A3C8-43F5-A3B4-90515F8EA91E}"/>
              </a:ext>
            </a:extLst>
          </p:cNvPr>
          <p:cNvSpPr/>
          <p:nvPr/>
        </p:nvSpPr>
        <p:spPr>
          <a:xfrm>
            <a:off x="3300077" y="2599623"/>
            <a:ext cx="1630500" cy="41059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onducted every 2 years </a:t>
            </a: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3 days training using skills intensive 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Direct observation during testing process</a:t>
            </a:r>
          </a:p>
          <a:p>
            <a:pPr algn="ctr"/>
            <a:endParaRPr lang="en-US" sz="10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Certification examinations include both written and practical sessions. </a:t>
            </a: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 </a:t>
            </a: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Written: multiple-choice and short answer questions with a pass mark of 80% </a:t>
            </a:r>
          </a:p>
          <a:p>
            <a:pPr algn="ctr"/>
            <a:endParaRPr lang="en-US" sz="10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Practical: Minimum of 5 unknown specimens (PT) with 100% pass mark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342B034-074E-4C57-E1F0-81331601B7C1}"/>
              </a:ext>
            </a:extLst>
          </p:cNvPr>
          <p:cNvSpPr/>
          <p:nvPr/>
        </p:nvSpPr>
        <p:spPr>
          <a:xfrm>
            <a:off x="1864867" y="1732002"/>
            <a:ext cx="1374325" cy="6362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u="none" strike="noStrike" baseline="0" dirty="0">
                <a:solidFill>
                  <a:schemeClr val="tx1"/>
                </a:solidFill>
                <a:latin typeface="Amasis MT Pro Black" panose="02040A04050005020304" pitchFamily="18" charset="0"/>
              </a:rPr>
              <a:t>SELECTION CRITERIA </a:t>
            </a:r>
            <a:endParaRPr lang="en-US" sz="12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id="{06023554-4262-15C9-0B9D-06AAECA59B7F}"/>
              </a:ext>
            </a:extLst>
          </p:cNvPr>
          <p:cNvSpPr/>
          <p:nvPr/>
        </p:nvSpPr>
        <p:spPr>
          <a:xfrm>
            <a:off x="1864867" y="2600686"/>
            <a:ext cx="1361515" cy="3975502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Medical - Have a certificate in any medical discipline, that is, nurse, clinical officer, medical assistant, doctors, dental therapist, environmental health officer, and Laboratory officers </a:t>
            </a: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Be a Malawi School Certificate of Education holder </a:t>
            </a: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o Foreigners must have at least one year’s experience staying in Malawi and conversant with the culture </a:t>
            </a: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5C8BFC-B2E2-DDBB-C0AC-AED8E9F62F1B}"/>
              </a:ext>
            </a:extLst>
          </p:cNvPr>
          <p:cNvSpPr/>
          <p:nvPr/>
        </p:nvSpPr>
        <p:spPr>
          <a:xfrm>
            <a:off x="102539" y="1732001"/>
            <a:ext cx="1688633" cy="63625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chemeClr val="tx1"/>
                </a:solidFill>
                <a:latin typeface="Amasis MT Pro Black" panose="02040A04050005020304" pitchFamily="18" charset="0"/>
              </a:rPr>
              <a:t>INITIAL TRAINING </a:t>
            </a:r>
            <a:endParaRPr lang="en-US" sz="14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ECF380F7-9692-E52B-8A63-38B9EAD5F0F7}"/>
              </a:ext>
            </a:extLst>
          </p:cNvPr>
          <p:cNvSpPr/>
          <p:nvPr/>
        </p:nvSpPr>
        <p:spPr>
          <a:xfrm>
            <a:off x="95094" y="2586082"/>
            <a:ext cx="1696078" cy="4119517"/>
          </a:xfrm>
          <a:prstGeom prst="flowChartOffpageConnector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3 weeks of theory and 1 week of practical sessions </a:t>
            </a: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Direct observation during testing process </a:t>
            </a: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Role plays during classroom sessions o Written: multiple-choice and short answer questions with a passing mark of 70% </a:t>
            </a:r>
          </a:p>
          <a:p>
            <a:pPr algn="ctr"/>
            <a:endParaRPr lang="en-US" sz="9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Practical: Minimum of 5 unknown specimens (PT) with a 100% passing mark and Session observations with 80% passing mark </a:t>
            </a:r>
          </a:p>
          <a:p>
            <a:pPr algn="ctr"/>
            <a:endParaRPr lang="en-US" sz="9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9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After successfully completion of the training, HTS providers are expected to perform HTS under supervision for the first 3 months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D897C7-BC97-EC47-4ADC-AC9F60D388A6}"/>
              </a:ext>
            </a:extLst>
          </p:cNvPr>
          <p:cNvSpPr/>
          <p:nvPr/>
        </p:nvSpPr>
        <p:spPr>
          <a:xfrm>
            <a:off x="316007" y="1048125"/>
            <a:ext cx="7528361" cy="455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All trainings use nationally approved standardized training curricular (provided by HIV and AIDS Department) </a:t>
            </a:r>
            <a:endParaRPr lang="en-US" sz="1400" b="1" dirty="0">
              <a:latin typeface="Amasis MT Pro Medium" panose="02040604050005020304" pitchFamily="18" charset="0"/>
            </a:endParaRPr>
          </a:p>
        </p:txBody>
      </p:sp>
      <p:pic>
        <p:nvPicPr>
          <p:cNvPr id="32" name="Graphic 31" descr="Badge 4 with solid fill">
            <a:extLst>
              <a:ext uri="{FF2B5EF4-FFF2-40B4-BE49-F238E27FC236}">
                <a16:creationId xmlns:a16="http://schemas.microsoft.com/office/drawing/2014/main" id="{0F80E8D4-6B11-A424-C86C-0BA04124D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547" y="2202614"/>
            <a:ext cx="673252" cy="576065"/>
          </a:xfrm>
          <a:prstGeom prst="rect">
            <a:avLst/>
          </a:prstGeom>
        </p:spPr>
      </p:pic>
      <p:pic>
        <p:nvPicPr>
          <p:cNvPr id="34" name="Graphic 33" descr="Badge 6 with solid fill">
            <a:extLst>
              <a:ext uri="{FF2B5EF4-FFF2-40B4-BE49-F238E27FC236}">
                <a16:creationId xmlns:a16="http://schemas.microsoft.com/office/drawing/2014/main" id="{77C806CA-6249-6856-5FFB-AD0D680F4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4063" y="2251876"/>
            <a:ext cx="597626" cy="501807"/>
          </a:xfrm>
          <a:prstGeom prst="rect">
            <a:avLst/>
          </a:prstGeom>
        </p:spPr>
      </p:pic>
      <p:pic>
        <p:nvPicPr>
          <p:cNvPr id="36" name="Graphic 35" descr="Badge with solid fill">
            <a:extLst>
              <a:ext uri="{FF2B5EF4-FFF2-40B4-BE49-F238E27FC236}">
                <a16:creationId xmlns:a16="http://schemas.microsoft.com/office/drawing/2014/main" id="{F80527C9-334C-A45E-83FF-70C85630F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4892" y="2202614"/>
            <a:ext cx="720695" cy="576065"/>
          </a:xfrm>
          <a:prstGeom prst="rect">
            <a:avLst/>
          </a:prstGeom>
        </p:spPr>
      </p:pic>
      <p:pic>
        <p:nvPicPr>
          <p:cNvPr id="38" name="Graphic 37" descr="Badge 3 with solid fill">
            <a:extLst>
              <a:ext uri="{FF2B5EF4-FFF2-40B4-BE49-F238E27FC236}">
                <a16:creationId xmlns:a16="http://schemas.microsoft.com/office/drawing/2014/main" id="{323002CF-558E-D765-A2AD-028E8F49C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9670" y="2202615"/>
            <a:ext cx="665811" cy="576064"/>
          </a:xfrm>
          <a:prstGeom prst="rect">
            <a:avLst/>
          </a:prstGeom>
        </p:spPr>
      </p:pic>
      <p:pic>
        <p:nvPicPr>
          <p:cNvPr id="40" name="Graphic 39" descr="Badge 5 with solid fill">
            <a:extLst>
              <a:ext uri="{FF2B5EF4-FFF2-40B4-BE49-F238E27FC236}">
                <a16:creationId xmlns:a16="http://schemas.microsoft.com/office/drawing/2014/main" id="{D08B800C-3CB0-A9A1-3DDC-A72FEF254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1895" y="2239742"/>
            <a:ext cx="675343" cy="501807"/>
          </a:xfrm>
          <a:prstGeom prst="rect">
            <a:avLst/>
          </a:prstGeom>
        </p:spPr>
      </p:pic>
      <p:pic>
        <p:nvPicPr>
          <p:cNvPr id="42" name="Graphic 41" descr="Badge 1 with solid fill">
            <a:extLst>
              <a:ext uri="{FF2B5EF4-FFF2-40B4-BE49-F238E27FC236}">
                <a16:creationId xmlns:a16="http://schemas.microsoft.com/office/drawing/2014/main" id="{BA3BD489-FC65-0C39-24C2-2E93558744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391" y="2202614"/>
            <a:ext cx="720695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4A4B6-8375-ABA3-0C82-B7FFC7F4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9B4AA-7E47-42D3-A796-15038AFFD4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C9C70-0EA6-C078-7B9F-409985E58E20}"/>
              </a:ext>
            </a:extLst>
          </p:cNvPr>
          <p:cNvSpPr/>
          <p:nvPr/>
        </p:nvSpPr>
        <p:spPr>
          <a:xfrm>
            <a:off x="179512" y="548680"/>
            <a:ext cx="766834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Provider Certification Hierarchy</a:t>
            </a:r>
            <a:endParaRPr lang="en-US" sz="4800" b="1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56D464A-173E-976A-E929-58E20AE6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9" r="6183"/>
          <a:stretch/>
        </p:blipFill>
        <p:spPr>
          <a:xfrm>
            <a:off x="200605" y="980728"/>
            <a:ext cx="2211155" cy="432048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057753-D74D-3B8C-EC98-321BB4FCB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714233"/>
              </p:ext>
            </p:extLst>
          </p:nvPr>
        </p:nvGraphicFramePr>
        <p:xfrm>
          <a:off x="840160" y="1796480"/>
          <a:ext cx="83632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434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4" y="914325"/>
            <a:ext cx="8579296" cy="1002506"/>
          </a:xfrm>
        </p:spPr>
        <p:txBody>
          <a:bodyPr/>
          <a:lstStyle/>
          <a:p>
            <a:r>
              <a:rPr lang="en-US" sz="5400" dirty="0">
                <a:solidFill>
                  <a:srgbClr val="00589A"/>
                </a:solidFill>
                <a:latin typeface="Jumble" panose="02000503000000020004" pitchFamily="2" charset="0"/>
              </a:rPr>
              <a:t>Personnel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2348880"/>
            <a:ext cx="8856984" cy="3899519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>
                <a:latin typeface="Amasis MT Pro Medium" panose="02040604050005020304" pitchFamily="18" charset="0"/>
              </a:rPr>
              <a:t>All providers will be re-certified every 2 years upon: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800" dirty="0">
                <a:latin typeface="Amasis MT Pro Medium" panose="02040604050005020304" pitchFamily="18" charset="0"/>
              </a:rPr>
              <a:t>Passing the refresher training (80%  	 theory &amp; 100% practical)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800" dirty="0">
                <a:latin typeface="Amasis MT Pro Medium" panose="02040604050005020304" pitchFamily="18" charset="0"/>
              </a:rPr>
              <a:t>Passing 4 Proficiency Tests (PT) in the 2-year period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sz="2800" dirty="0">
                <a:latin typeface="Amasis MT Pro Medium" panose="02040604050005020304" pitchFamily="18" charset="0"/>
              </a:rPr>
              <a:t>Testing at least 10%  of total clients tested at any entry point in the 2-year period</a:t>
            </a:r>
          </a:p>
          <a:p>
            <a:endParaRPr lang="en-US" sz="3200" dirty="0">
              <a:latin typeface="Amasis MT Pro Medium" panose="020406040500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AFFDB2-4D67-D72C-56D8-3D6FA8326C79}"/>
              </a:ext>
            </a:extLst>
          </p:cNvPr>
          <p:cNvCxnSpPr/>
          <p:nvPr/>
        </p:nvCxnSpPr>
        <p:spPr>
          <a:xfrm>
            <a:off x="1979712" y="1916832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2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11344" cy="1296144"/>
          </a:xfrm>
        </p:spPr>
        <p:txBody>
          <a:bodyPr/>
          <a:lstStyle/>
          <a:p>
            <a:r>
              <a:rPr lang="en-US" sz="4400" dirty="0">
                <a:solidFill>
                  <a:srgbClr val="00589A"/>
                </a:solidFill>
                <a:latin typeface="Jumble" panose="02000503000000020004" pitchFamily="2" charset="0"/>
              </a:rPr>
              <a:t>Withdrawal of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988840"/>
            <a:ext cx="7992888" cy="47167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Amasis MT Pro Medium" panose="02040604050005020304" pitchFamily="18" charset="0"/>
              </a:rPr>
              <a:t>Certificates of Testing  providers may be withdrawn if any of the following occurs:</a:t>
            </a:r>
          </a:p>
          <a:p>
            <a:pPr lvl="3" algn="just">
              <a:spcBef>
                <a:spcPts val="0"/>
              </a:spcBef>
            </a:pPr>
            <a:r>
              <a:rPr lang="en-US" sz="2400" dirty="0">
                <a:latin typeface="Amasis MT Pro Medium" panose="02040604050005020304" pitchFamily="18" charset="0"/>
              </a:rPr>
              <a:t>Repeatedly poor performance during national certification examination process</a:t>
            </a:r>
          </a:p>
          <a:p>
            <a:pPr lvl="3" algn="just">
              <a:spcBef>
                <a:spcPts val="0"/>
              </a:spcBef>
            </a:pPr>
            <a:endParaRPr lang="en-US" sz="2400" dirty="0">
              <a:latin typeface="Amasis MT Pro Medium" panose="02040604050005020304" pitchFamily="18" charset="0"/>
            </a:endParaRPr>
          </a:p>
          <a:p>
            <a:pPr lvl="3" algn="just">
              <a:spcBef>
                <a:spcPts val="0"/>
              </a:spcBef>
            </a:pPr>
            <a:r>
              <a:rPr lang="en-US" sz="2400" dirty="0">
                <a:latin typeface="Amasis MT Pro Medium" panose="02040604050005020304" pitchFamily="18" charset="0"/>
              </a:rPr>
              <a:t>Lack of participation in national re-certification process without valid reason which shall be assessed and determined by the Malawi Testing Certification Committee</a:t>
            </a:r>
          </a:p>
          <a:p>
            <a:pPr lvl="3" algn="just">
              <a:spcBef>
                <a:spcPts val="0"/>
              </a:spcBef>
            </a:pPr>
            <a:endParaRPr lang="en-US" sz="2400" dirty="0">
              <a:latin typeface="Amasis MT Pro Medium" panose="02040604050005020304" pitchFamily="18" charset="0"/>
            </a:endParaRPr>
          </a:p>
          <a:p>
            <a:pPr lvl="3" algn="just">
              <a:spcBef>
                <a:spcPts val="0"/>
              </a:spcBef>
            </a:pPr>
            <a:r>
              <a:rPr lang="en-US" sz="2400" dirty="0">
                <a:latin typeface="Amasis MT Pro Medium" panose="02040604050005020304" pitchFamily="18" charset="0"/>
              </a:rPr>
              <a:t>Lack of successful completion in national recertification process</a:t>
            </a:r>
          </a:p>
          <a:p>
            <a:pPr>
              <a:spcBef>
                <a:spcPts val="0"/>
              </a:spcBef>
            </a:pPr>
            <a:endParaRPr lang="en-US" dirty="0">
              <a:latin typeface="Amasis MT Pro Medium" panose="02040604050005020304" pitchFamily="18" charset="0"/>
            </a:endParaRPr>
          </a:p>
        </p:txBody>
      </p:sp>
      <p:pic>
        <p:nvPicPr>
          <p:cNvPr id="6" name="Graphic 5" descr="Repeat with solid fill">
            <a:extLst>
              <a:ext uri="{FF2B5EF4-FFF2-40B4-BE49-F238E27FC236}">
                <a16:creationId xmlns:a16="http://schemas.microsoft.com/office/drawing/2014/main" id="{BFC99A8A-5A9C-3274-9595-D25FCC3A5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519448">
            <a:off x="770695" y="2709134"/>
            <a:ext cx="1160649" cy="1180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1E804-00E9-35E0-82E0-B4B9634C3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1" t="7096" r="18103" b="17453"/>
          <a:stretch/>
        </p:blipFill>
        <p:spPr>
          <a:xfrm>
            <a:off x="899592" y="4149080"/>
            <a:ext cx="912118" cy="961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6C2DD-561E-F6C2-AA91-A1A7D8C5F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5901" r="11151" b="5901"/>
          <a:stretch/>
        </p:blipFill>
        <p:spPr>
          <a:xfrm>
            <a:off x="995636" y="5528144"/>
            <a:ext cx="816074" cy="8897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48197B-5A4C-5795-D9D6-0DEB7469864A}"/>
              </a:ext>
            </a:extLst>
          </p:cNvPr>
          <p:cNvCxnSpPr>
            <a:cxnSpLocks/>
          </p:cNvCxnSpPr>
          <p:nvPr/>
        </p:nvCxnSpPr>
        <p:spPr>
          <a:xfrm>
            <a:off x="659582" y="1556792"/>
            <a:ext cx="8091444" cy="144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2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96" y="1556792"/>
            <a:ext cx="8486600" cy="3168352"/>
          </a:xfrm>
        </p:spPr>
        <p:txBody>
          <a:bodyPr/>
          <a:lstStyle/>
          <a:p>
            <a:r>
              <a:rPr lang="en-US" sz="8800" dirty="0">
                <a:solidFill>
                  <a:srgbClr val="00589A"/>
                </a:solidFill>
                <a:latin typeface="Jumble" panose="02000503000000020004" pitchFamily="2" charset="0"/>
              </a:rPr>
              <a:t> </a:t>
            </a:r>
            <a:r>
              <a:rPr lang="en-US" sz="9600" dirty="0">
                <a:solidFill>
                  <a:srgbClr val="00589A"/>
                </a:solidFill>
                <a:latin typeface="Jumble" panose="02000503000000020004" pitchFamily="2" charset="0"/>
              </a:rPr>
              <a:t>Site Certification </a:t>
            </a:r>
            <a:endParaRPr lang="en-US" sz="88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)</a:t>
            </a: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7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07" y="681661"/>
            <a:ext cx="7543800" cy="165057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589A"/>
                </a:solidFill>
                <a:latin typeface="Jumble" panose="02000503000000020004" pitchFamily="2" charset="0"/>
              </a:rPr>
              <a:t> </a:t>
            </a:r>
            <a:r>
              <a:rPr lang="en-US" sz="5400" dirty="0">
                <a:solidFill>
                  <a:srgbClr val="00589A"/>
                </a:solidFill>
                <a:latin typeface="Jumble" panose="02000503000000020004" pitchFamily="2" charset="0"/>
              </a:rPr>
              <a:t>Site Certification criteria</a:t>
            </a:r>
            <a:endParaRPr lang="en-US" sz="48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509082" cy="2520280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sz="2000" dirty="0">
                <a:latin typeface="Amasis MT Pro Medium" panose="02040604050005020304" pitchFamily="18" charset="0"/>
              </a:rPr>
              <a:t>Meet requirements of Malawi Integrated Testing guidelines and Medical Council of Malawi (</a:t>
            </a:r>
            <a:r>
              <a:rPr lang="en-US" sz="2000" b="1" dirty="0">
                <a:latin typeface="Amasis MT Pro Medium" panose="02040604050005020304" pitchFamily="18" charset="0"/>
              </a:rPr>
              <a:t>MCM)</a:t>
            </a:r>
            <a:endParaRPr lang="en-ZA" sz="2000" dirty="0">
              <a:latin typeface="Amasis MT Pro Medium" panose="020406040500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Amasis MT Pro Medium" panose="02040604050005020304" pitchFamily="18" charset="0"/>
              </a:rPr>
              <a:t>Minimum of 2 Testing providers per site</a:t>
            </a: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Amasis MT Pro Medium" panose="02040604050005020304" pitchFamily="18" charset="0"/>
              </a:rPr>
              <a:t>Director for Health and Social Services (DHSS) should raise a requisition for site certification to </a:t>
            </a:r>
            <a:r>
              <a:rPr lang="en-US" sz="2000" b="1" dirty="0">
                <a:latin typeface="Amasis MT Pro Medium" panose="02040604050005020304" pitchFamily="18" charset="0"/>
              </a:rPr>
              <a:t>Certification committee </a:t>
            </a: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Amasis MT Pro Medium" panose="02040604050005020304" pitchFamily="18" charset="0"/>
              </a:rPr>
              <a:t>Site certificate is valid for 1 year </a:t>
            </a: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Amasis MT Pro Medium" panose="02040604050005020304" pitchFamily="18" charset="0"/>
              </a:rPr>
              <a:t>Should have reached level 4 of Step wise Initiative for Rapid Testing (SPI-RT) Checklist </a:t>
            </a:r>
            <a:endParaRPr lang="en-ZA" sz="2000" b="1" dirty="0">
              <a:latin typeface="Amasis MT Pro Medium" panose="020406040500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)</a:t>
            </a: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DB203B-6FD0-8699-4D91-0E5657CA78C8}"/>
              </a:ext>
            </a:extLst>
          </p:cNvPr>
          <p:cNvCxnSpPr/>
          <p:nvPr/>
        </p:nvCxnSpPr>
        <p:spPr>
          <a:xfrm>
            <a:off x="1924542" y="2492896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A380EC-E2EA-5B17-8E11-1945B9DB8417}"/>
              </a:ext>
            </a:extLst>
          </p:cNvPr>
          <p:cNvSpPr txBox="1">
            <a:spLocks/>
          </p:cNvSpPr>
          <p:nvPr/>
        </p:nvSpPr>
        <p:spPr bwMode="auto">
          <a:xfrm>
            <a:off x="342807" y="5867529"/>
            <a:ext cx="8509082" cy="6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>
              <a:buFont typeface="Wingdings" pitchFamily="2" charset="2"/>
              <a:buNone/>
            </a:pPr>
            <a:r>
              <a:rPr lang="en-US" sz="1600" i="1" kern="0">
                <a:latin typeface="Amasis MT Pro Medium" panose="02040604050005020304" pitchFamily="18" charset="0"/>
              </a:rPr>
              <a:t>The HTS site compliance with quality standards for HTS certification is measured using the SPI-RT checklists. while other POCT services use the SPI-POCT checklist.</a:t>
            </a:r>
            <a:endParaRPr lang="en-US" sz="2400" i="1" kern="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8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43800" cy="864096"/>
          </a:xfrm>
        </p:spPr>
        <p:txBody>
          <a:bodyPr/>
          <a:lstStyle/>
          <a:p>
            <a:r>
              <a:rPr lang="en-US" sz="5400" b="1" dirty="0">
                <a:solidFill>
                  <a:srgbClr val="00589A"/>
                </a:solidFill>
                <a:effectLst/>
                <a:latin typeface="Jumble" panose="02000503000000020004" pitchFamily="2" charset="0"/>
                <a:ea typeface="Calibri"/>
              </a:rPr>
              <a:t>Site Scoring Criteria </a:t>
            </a:r>
            <a:endParaRPr lang="en-ZA" sz="54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A5169A-F2D4-DCD3-527F-8DF0D11D3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90790"/>
              </p:ext>
            </p:extLst>
          </p:nvPr>
        </p:nvGraphicFramePr>
        <p:xfrm>
          <a:off x="215515" y="2348880"/>
          <a:ext cx="8712969" cy="3667333"/>
        </p:xfrm>
        <a:graphic>
          <a:graphicData uri="http://schemas.openxmlformats.org/drawingml/2006/table">
            <a:tbl>
              <a:tblPr firstRow="1" firstCol="1" bandRow="1"/>
              <a:tblGrid>
                <a:gridCol w="1512169">
                  <a:extLst>
                    <a:ext uri="{9D8B030D-6E8A-4147-A177-3AD203B41FA5}">
                      <a16:colId xmlns:a16="http://schemas.microsoft.com/office/drawing/2014/main" val="83220003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07761764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327403564"/>
                    </a:ext>
                  </a:extLst>
                </a:gridCol>
              </a:tblGrid>
              <a:tr h="48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  <a:latin typeface="Amasis MT Pro Medium" panose="020406040500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Levels</a:t>
                      </a:r>
                      <a:endParaRPr lang="en-GB" sz="32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  <a:latin typeface="Amasis MT Pro Medium" panose="020406040500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% Score</a:t>
                      </a:r>
                      <a:endParaRPr lang="en-GB" sz="32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  <a:latin typeface="Amasis MT Pro Medium" panose="020406040500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Description of results</a:t>
                      </a:r>
                      <a:endParaRPr lang="en-GB" sz="32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855486"/>
                  </a:ext>
                </a:extLst>
              </a:tr>
              <a:tr h="757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0 </a:t>
                      </a:r>
                      <a:endParaRPr lang="en-GB" sz="2400" b="1" dirty="0">
                        <a:effectLst/>
                        <a:highlight>
                          <a:srgbClr val="C00000"/>
                        </a:highlight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40% 	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 improvement in all areas and immediate remediation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25927"/>
                  </a:ext>
                </a:extLst>
              </a:tr>
              <a:tr h="460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highlight>
                            <a:srgbClr val="E36C0A"/>
                          </a:highlight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1 </a:t>
                      </a:r>
                      <a:endParaRPr lang="en-GB" sz="2400" b="1">
                        <a:effectLst/>
                        <a:highlight>
                          <a:srgbClr val="E36C0A"/>
                        </a:highlight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 - 59% 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 improvement in specific areas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123318"/>
                  </a:ext>
                </a:extLst>
              </a:tr>
              <a:tr h="5665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2 </a:t>
                      </a:r>
                      <a:endParaRPr lang="en-GB" sz="2400" b="1" dirty="0">
                        <a:effectLst/>
                        <a:highlight>
                          <a:srgbClr val="FFFF00"/>
                        </a:highlight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60%-79%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eligible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285605"/>
                  </a:ext>
                </a:extLst>
              </a:tr>
              <a:tr h="505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3 </a:t>
                      </a:r>
                      <a:endParaRPr lang="en-GB" sz="2400" b="1" dirty="0">
                        <a:effectLst/>
                        <a:highlight>
                          <a:srgbClr val="92D050"/>
                        </a:highlight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80%-89%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to national site certification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503505"/>
                  </a:ext>
                </a:extLst>
              </a:tr>
              <a:tr h="757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4 </a:t>
                      </a:r>
                      <a:endParaRPr lang="en-GB" sz="2400" b="1">
                        <a:effectLst/>
                        <a:highlight>
                          <a:srgbClr val="00B050"/>
                        </a:highlight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or higher</a:t>
                      </a:r>
                      <a:endParaRPr lang="en-GB" sz="2400" b="1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Amasis MT Pro Medium" panose="020406040500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Eligible to national site certification</a:t>
                      </a:r>
                      <a:endParaRPr lang="en-GB" sz="2400" b="1" dirty="0">
                        <a:effectLst/>
                        <a:latin typeface="Amasis MT Pro Medium" panose="020406040500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82179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D5651B-E8AC-0253-CA4F-84257666E572}"/>
              </a:ext>
            </a:extLst>
          </p:cNvPr>
          <p:cNvCxnSpPr/>
          <p:nvPr/>
        </p:nvCxnSpPr>
        <p:spPr>
          <a:xfrm>
            <a:off x="1907704" y="1756725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94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A09F-8A6C-1F5E-F152-99808A5B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83892"/>
            <a:ext cx="7821488" cy="1295400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rgbClr val="00589A"/>
                </a:solidFill>
                <a:latin typeface="Jumble" panose="02000503000000020004" pitchFamily="2" charset="0"/>
              </a:rPr>
              <a:t>M</a:t>
            </a:r>
            <a:r>
              <a:rPr lang="en-US" sz="32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onitoring and </a:t>
            </a:r>
            <a:r>
              <a:rPr lang="en-US" sz="3200" b="0" dirty="0">
                <a:solidFill>
                  <a:srgbClr val="00589A"/>
                </a:solidFill>
                <a:latin typeface="Jumble" panose="02000503000000020004" pitchFamily="2" charset="0"/>
              </a:rPr>
              <a:t>E</a:t>
            </a:r>
            <a:r>
              <a:rPr lang="en-US" sz="32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valuation Tools for HTS </a:t>
            </a:r>
            <a:r>
              <a:rPr lang="en-US" sz="3200" b="0" dirty="0">
                <a:solidFill>
                  <a:srgbClr val="00589A"/>
                </a:solidFill>
                <a:latin typeface="Jumble" panose="02000503000000020004" pitchFamily="2" charset="0"/>
              </a:rPr>
              <a:t>C</a:t>
            </a:r>
            <a:r>
              <a:rPr lang="en-US" sz="32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ertification </a:t>
            </a:r>
            <a:r>
              <a:rPr lang="en-US" sz="3200" b="0" dirty="0">
                <a:solidFill>
                  <a:srgbClr val="00589A"/>
                </a:solidFill>
                <a:latin typeface="Jumble" panose="02000503000000020004" pitchFamily="2" charset="0"/>
              </a:rPr>
              <a:t>I</a:t>
            </a:r>
            <a:r>
              <a:rPr lang="en-US" sz="32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nitiative</a:t>
            </a:r>
            <a:endParaRPr lang="en-US" sz="32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49B56-5572-2728-0B6E-9183CE7EDA72}"/>
              </a:ext>
            </a:extLst>
          </p:cNvPr>
          <p:cNvSpPr txBox="1"/>
          <p:nvPr/>
        </p:nvSpPr>
        <p:spPr>
          <a:xfrm>
            <a:off x="457200" y="1988840"/>
            <a:ext cx="8229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Monitoring and Evaluation (M&amp;E) assesses the efficiency, effectiveness and relevance of a national certification program. The M&amp;E practices for sites are: </a:t>
            </a:r>
          </a:p>
          <a:p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Training records from provider logbooks and photocopies of counselling certificates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Quarterly site supervision tools which includes Stepwise Process for Improving the Quality of HIV Rapid Testing (SPI-RT), national </a:t>
            </a:r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HTS</a:t>
            </a: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 supervision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QCs and PTs records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Competency reassessment through logbooks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372A17-2E92-231D-50F3-6A0AEC043BAF}"/>
              </a:ext>
            </a:extLst>
          </p:cNvPr>
          <p:cNvCxnSpPr/>
          <p:nvPr/>
        </p:nvCxnSpPr>
        <p:spPr>
          <a:xfrm>
            <a:off x="1898506" y="1772816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3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A09F-8A6C-1F5E-F152-99808A5B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7" y="423863"/>
            <a:ext cx="7543800" cy="1295400"/>
          </a:xfrm>
        </p:spPr>
        <p:txBody>
          <a:bodyPr/>
          <a:lstStyle/>
          <a:p>
            <a:r>
              <a:rPr lang="en-US" sz="54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HTS </a:t>
            </a:r>
            <a:r>
              <a:rPr lang="en-US" sz="5400" b="0" dirty="0">
                <a:solidFill>
                  <a:srgbClr val="00589A"/>
                </a:solidFill>
                <a:latin typeface="Jumble" panose="02000503000000020004" pitchFamily="2" charset="0"/>
              </a:rPr>
              <a:t>P</a:t>
            </a:r>
            <a:r>
              <a:rPr lang="en-US" sz="54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roviders </a:t>
            </a:r>
            <a:r>
              <a:rPr lang="en-US" sz="5400" b="0" dirty="0">
                <a:solidFill>
                  <a:srgbClr val="00589A"/>
                </a:solidFill>
                <a:latin typeface="Jumble" panose="02000503000000020004" pitchFamily="2" charset="0"/>
              </a:rPr>
              <a:t>D</a:t>
            </a:r>
            <a:r>
              <a:rPr lang="en-US" sz="54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ata </a:t>
            </a:r>
            <a:endParaRPr lang="en-US" sz="88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5410839-E08D-6B3D-B419-666BB495F73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858416" y="2564904"/>
            <a:ext cx="7427168" cy="2880320"/>
          </a:xfrm>
        </p:spPr>
        <p:txBody>
          <a:bodyPr/>
          <a:lstStyle/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HTS provider database </a:t>
            </a:r>
            <a:r>
              <a:rPr lang="en-US" sz="24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is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updated at both National HIV Reference Laboratory and HIV and AIDs Department’ HTS office.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Before and after each PT panel distribution, NHRL updates its database to reflect those participating in Proficiency Testing </a:t>
            </a:r>
          </a:p>
          <a:p>
            <a:pPr marL="0" indent="0">
              <a:buNone/>
            </a:pPr>
            <a:endParaRPr lang="en-US" sz="3600" dirty="0">
              <a:latin typeface="Amasis MT Pro Medium" panose="020406040500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9ABF0-B01B-12EA-D456-11AEC2D3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82988-1D9F-4DEE-803A-4B2C3FC80D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86976E-6E05-C82E-BB64-7F3507C60248}"/>
              </a:ext>
            </a:extLst>
          </p:cNvPr>
          <p:cNvCxnSpPr/>
          <p:nvPr/>
        </p:nvCxnSpPr>
        <p:spPr>
          <a:xfrm>
            <a:off x="1763688" y="1988840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7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38C2-CC0D-AD3F-AF62-573E222D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2696"/>
            <a:ext cx="7605464" cy="1012974"/>
          </a:xfrm>
        </p:spPr>
        <p:txBody>
          <a:bodyPr/>
          <a:lstStyle/>
          <a:p>
            <a:r>
              <a:rPr lang="en-US" sz="8000" dirty="0">
                <a:solidFill>
                  <a:srgbClr val="00589A"/>
                </a:solidFill>
                <a:latin typeface="Jumble" panose="02000503000000020004" pitchFamily="2" charset="0"/>
              </a:rPr>
              <a:t>Outline</a:t>
            </a:r>
            <a:r>
              <a:rPr lang="en-US" sz="7200" dirty="0">
                <a:solidFill>
                  <a:srgbClr val="00589A"/>
                </a:solidFill>
                <a:latin typeface="Jumble" panose="02000503000000020004" pitchFamily="2" charset="0"/>
              </a:rPr>
              <a:t> </a:t>
            </a:r>
            <a:endParaRPr lang="en-GB" sz="72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FADB-E022-1278-3980-45F02CA1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204866"/>
            <a:ext cx="7758862" cy="3960438"/>
          </a:xfrm>
        </p:spPr>
        <p:txBody>
          <a:bodyPr/>
          <a:lstStyle/>
          <a:p>
            <a:r>
              <a:rPr lang="en-US" sz="3200" dirty="0">
                <a:latin typeface="Amasis MT Pro Medium" panose="02040604050005020304" pitchFamily="18" charset="0"/>
              </a:rPr>
              <a:t>Description of </a:t>
            </a:r>
            <a:r>
              <a:rPr lang="en-ZA" sz="3200" dirty="0">
                <a:latin typeface="Amasis MT Pro Medium" panose="02040604050005020304" pitchFamily="18" charset="0"/>
              </a:rPr>
              <a:t>Rapid Testing Quality Improvement initiative </a:t>
            </a:r>
          </a:p>
          <a:p>
            <a:r>
              <a:rPr lang="en-US" sz="3200" dirty="0">
                <a:latin typeface="Amasis MT Pro Medium" panose="02040604050005020304" pitchFamily="18" charset="0"/>
              </a:rPr>
              <a:t>Explain the purpose of certification</a:t>
            </a:r>
          </a:p>
          <a:p>
            <a:r>
              <a:rPr lang="en-US" sz="3200" dirty="0">
                <a:latin typeface="Amasis MT Pro Medium" panose="02040604050005020304" pitchFamily="18" charset="0"/>
              </a:rPr>
              <a:t>Components of Site and Personnel Certification</a:t>
            </a:r>
          </a:p>
          <a:p>
            <a:r>
              <a:rPr lang="en-US" sz="3200" dirty="0">
                <a:latin typeface="Amasis MT Pro Medium" panose="02040604050005020304" pitchFamily="18" charset="0"/>
              </a:rPr>
              <a:t>Withdraw of certificate </a:t>
            </a:r>
          </a:p>
          <a:p>
            <a:r>
              <a:rPr lang="en-US" sz="3200" dirty="0">
                <a:latin typeface="Amasis MT Pro Medium" panose="02040604050005020304" pitchFamily="18" charset="0"/>
              </a:rPr>
              <a:t>Certification process </a:t>
            </a:r>
          </a:p>
          <a:p>
            <a:pPr marL="0" indent="0">
              <a:buNone/>
            </a:pPr>
            <a:r>
              <a:rPr lang="en-US" sz="3200" dirty="0">
                <a:latin typeface="Amasis MT Pro Medium" panose="02040604050005020304" pitchFamily="18" charset="0"/>
              </a:rPr>
              <a:t> </a:t>
            </a:r>
          </a:p>
          <a:p>
            <a:endParaRPr lang="en-GB" sz="3200" dirty="0">
              <a:latin typeface="Amasis MT Pro Medium" panose="020406040500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0BF05-89A0-3A56-2D71-7AC96EC5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5D0BC0-B882-496F-A7F1-682A574429A5}"/>
              </a:ext>
            </a:extLst>
          </p:cNvPr>
          <p:cNvCxnSpPr/>
          <p:nvPr/>
        </p:nvCxnSpPr>
        <p:spPr>
          <a:xfrm>
            <a:off x="1822376" y="1738583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4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5410839-E08D-6B3D-B419-666BB495F73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23384" y="1700807"/>
            <a:ext cx="5012711" cy="4015667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Overall performance chart of audits in a form of pie chart. This section displays the pie charts for quick Performance of (Overall, last 180 days and last 30 days), users can filter performance by Date Range,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Performance of high-volume sites, displayed as bar graph with testing volume, testers and levels and can filter the data with date.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Latest audits displayed in bar graphs with audit score(level) and testing volume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 quick overview of how labs are performing over time and against the different sections of SPI-RT Checklist.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Option to edit the corrective actions and add or remove corrective actions </a:t>
            </a:r>
          </a:p>
          <a:p>
            <a:pPr marL="0" indent="0">
              <a:buNone/>
            </a:pPr>
            <a:endParaRPr lang="en-US" sz="2800" dirty="0">
              <a:latin typeface="Amasis MT Pro Medium" panose="020406040500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CAC0D-B025-1527-D68D-AF54D71A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89337">
            <a:off x="5819462" y="687900"/>
            <a:ext cx="2459411" cy="2218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71913-62F0-D50C-FE8B-8B4EA8DF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22546"/>
            <a:ext cx="2884288" cy="1638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BED9C6-7B32-7684-28B4-A37375905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5423">
            <a:off x="6182796" y="3962711"/>
            <a:ext cx="2600134" cy="1707461"/>
          </a:xfrm>
          <a:prstGeom prst="rect">
            <a:avLst/>
          </a:prstGeom>
        </p:spPr>
      </p:pic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37476590-18F9-CBBE-B1C0-AC73B45B8EED}"/>
              </a:ext>
            </a:extLst>
          </p:cNvPr>
          <p:cNvSpPr txBox="1">
            <a:spLocks/>
          </p:cNvSpPr>
          <p:nvPr/>
        </p:nvSpPr>
        <p:spPr bwMode="auto">
          <a:xfrm>
            <a:off x="251520" y="5957817"/>
            <a:ext cx="8642271" cy="54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masis MT Pro Medium" panose="02040604050005020304" pitchFamily="18" charset="0"/>
              </a:rPr>
              <a:t>The data is uploaded to the cloud server and published to Malawi Dashboard for Quality Improvement of HIV Rapid Testing where it is analyzed, visualized and reported. </a:t>
            </a:r>
            <a:endParaRPr lang="en-US" sz="1400" kern="0" dirty="0">
              <a:latin typeface="Amasis MT Pro Medium" panose="020406040500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92A09F-8A6C-1F5E-F152-99808A5B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7543800" cy="1081237"/>
          </a:xfrm>
        </p:spPr>
        <p:txBody>
          <a:bodyPr/>
          <a:lstStyle/>
          <a:p>
            <a:r>
              <a:rPr lang="en-US" sz="44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DATA Management</a:t>
            </a:r>
            <a:br>
              <a:rPr lang="en-US" sz="18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</a:br>
            <a:r>
              <a:rPr lang="en-US" sz="1800" b="0" i="0" u="none" strike="noStrike" baseline="0" dirty="0">
                <a:solidFill>
                  <a:srgbClr val="00589A"/>
                </a:solidFill>
                <a:latin typeface="Jumble" panose="02000503000000020004" pitchFamily="2" charset="0"/>
              </a:rPr>
              <a:t>DASHBOARD FOR QUALITY IMPROVEMENT OF HIV RAPID TESTING </a:t>
            </a:r>
            <a:endParaRPr lang="en-US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A05A-66CB-AED6-9F0A-A8407466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" y="332656"/>
            <a:ext cx="8507288" cy="1890663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589A"/>
                </a:solidFill>
                <a:latin typeface="Jumble" panose="02000503000000020004" pitchFamily="2" charset="0"/>
              </a:rPr>
              <a:t>Future of site and  personnel certification </a:t>
            </a:r>
            <a:endParaRPr lang="en-GB" sz="54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1D69A6D-586E-6A1F-AD7E-FBDB341E7BC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11560" y="2538363"/>
            <a:ext cx="8229600" cy="3710037"/>
          </a:xfrm>
        </p:spPr>
        <p:txBody>
          <a:bodyPr/>
          <a:lstStyle/>
          <a:p>
            <a:r>
              <a:rPr lang="en-US" dirty="0">
                <a:latin typeface="Amasis MT Pro Medium" panose="02040604050005020304" pitchFamily="18" charset="0"/>
              </a:rPr>
              <a:t>Once testing providers have been licensed Regulatory body will be responsible for regulating testing personnel.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Lab Assistants to do POC HIV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10189-DA73-2777-633D-8A69B207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82988-1D9F-4DEE-803A-4B2C3FC80D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9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57967-98C6-ADF5-8F40-268930EAF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160" r="21487"/>
          <a:stretch/>
        </p:blipFill>
        <p:spPr>
          <a:xfrm>
            <a:off x="1587777" y="1438689"/>
            <a:ext cx="5874026" cy="3540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07479"/>
            <a:ext cx="7821488" cy="1295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589A"/>
                </a:solidFill>
                <a:latin typeface="Jumble" panose="02000503000000020004" pitchFamily="2" charset="0"/>
              </a:rPr>
              <a:t>What is Rapid Testing Quality Improvement Initiative</a:t>
            </a:r>
            <a:r>
              <a:rPr lang="en-US" b="1" i="1" dirty="0">
                <a:solidFill>
                  <a:srgbClr val="00589A"/>
                </a:solidFill>
                <a:latin typeface="Jumble" panose="02000503000000020004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81" y="2492896"/>
            <a:ext cx="8529589" cy="360039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ZA" sz="3200" dirty="0">
                <a:latin typeface="Amasis MT Pro Medium" panose="02040604050005020304" pitchFamily="18" charset="0"/>
              </a:rPr>
              <a:t>An innovative approach to ensure reliable and accurate test results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ZA" sz="3200" dirty="0">
                <a:latin typeface="Amasis MT Pro Medium" panose="02040604050005020304" pitchFamily="18" charset="0"/>
              </a:rPr>
              <a:t>Includes;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ZA" sz="2800" dirty="0">
                <a:latin typeface="Amasis MT Pro Medium" panose="02040604050005020304" pitchFamily="18" charset="0"/>
              </a:rPr>
              <a:t>Quality assurance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dirty="0">
                <a:latin typeface="Amasis MT Pro Medium" panose="02040604050005020304" pitchFamily="18" charset="0"/>
              </a:rPr>
              <a:t>Development of a National Certification Framework for Testing  providers and Testing sites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ZA" sz="3200" dirty="0">
                <a:latin typeface="Amasis MT Pro Medium" panose="02040604050005020304" pitchFamily="18" charset="0"/>
              </a:rPr>
              <a:t>Framework based on WHO guidelines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3200" dirty="0">
              <a:latin typeface="Amasis MT Pro Medium" panose="020406040500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ZA" sz="3200" dirty="0">
              <a:latin typeface="Amasis MT Pro Medium" panose="020406040500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3200" dirty="0">
              <a:latin typeface="Amasis MT Pro Medium" panose="020406040500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1A512-9693-CE11-6112-E7AFDF7CC8EA}"/>
              </a:ext>
            </a:extLst>
          </p:cNvPr>
          <p:cNvCxnSpPr/>
          <p:nvPr/>
        </p:nvCxnSpPr>
        <p:spPr>
          <a:xfrm>
            <a:off x="1907704" y="1931120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8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39416"/>
            <a:ext cx="7543800" cy="142143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589A"/>
                </a:solidFill>
                <a:latin typeface="Jumble" panose="02000503000000020004" pitchFamily="2" charset="0"/>
              </a:rPr>
              <a:t>Purpose of </a:t>
            </a:r>
            <a:r>
              <a:rPr lang="en-US" sz="4800" dirty="0">
                <a:solidFill>
                  <a:srgbClr val="00589A"/>
                </a:solidFill>
                <a:latin typeface="Jumble" panose="02000503000000020004" pitchFamily="2" charset="0"/>
              </a:rPr>
              <a:t>Certification Framework</a:t>
            </a:r>
            <a:endParaRPr lang="en-US" sz="4800" b="1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136904" cy="30963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o provide 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guidance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 that will 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establish and/or strengthen national certification program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for HIV rapid testing site and provider for Malawi as recommended in the WHO handbook. </a:t>
            </a:r>
            <a:r>
              <a:rPr lang="en-US" sz="24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The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aims were to inform the 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development of policies, processes and procedures for the implementation of a national certification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program for HIV test providers and sites. </a:t>
            </a:r>
            <a:endParaRPr lang="en-US" sz="4000" dirty="0">
              <a:latin typeface="Amasis MT Pro Medium" panose="020406040500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33D22-BAFF-2AA3-7533-87FA292A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365104"/>
            <a:ext cx="199918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5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B2AC49-F4B6-AB93-3576-29D3C2BD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9B4AA-7E47-42D3-A796-15038AFFD4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2251F-AD9B-E99E-858F-0490644BA4A8}"/>
              </a:ext>
            </a:extLst>
          </p:cNvPr>
          <p:cNvSpPr txBox="1"/>
          <p:nvPr/>
        </p:nvSpPr>
        <p:spPr>
          <a:xfrm>
            <a:off x="611560" y="2721070"/>
            <a:ext cx="813690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Provide multiple possible approaches to achieve national certification of testing sites and providers including the Quality Management Approach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Strengthen existing testing site and provider certification practices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Highlight the importance of leveraging existing resources to achieve certification and related quality improvement targets; and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Share recommended best practices and tools in the areas of testing site and provider certification program development, planning, implementation and monitoring &amp; evaluation.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78F68-4AC5-BBF4-3D67-CEBDFCD08A59}"/>
              </a:ext>
            </a:extLst>
          </p:cNvPr>
          <p:cNvSpPr/>
          <p:nvPr/>
        </p:nvSpPr>
        <p:spPr>
          <a:xfrm>
            <a:off x="611560" y="1072855"/>
            <a:ext cx="7344816" cy="1518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0" i="0" u="none" strike="noStrike" baseline="0" dirty="0">
                <a:solidFill>
                  <a:srgbClr val="000000"/>
                </a:solidFill>
                <a:latin typeface="Jumble" panose="02000503000000020004" pitchFamily="2" charset="0"/>
              </a:rPr>
              <a:t>The Framework seeks to</a:t>
            </a:r>
            <a:endParaRPr lang="en-US" sz="5400" dirty="0">
              <a:latin typeface="Jumble" panose="02000503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2831A6-9F9F-7A5E-E043-DB290E4C37EF}"/>
              </a:ext>
            </a:extLst>
          </p:cNvPr>
          <p:cNvCxnSpPr/>
          <p:nvPr/>
        </p:nvCxnSpPr>
        <p:spPr>
          <a:xfrm>
            <a:off x="1091952" y="2591386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8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90162"/>
            <a:ext cx="7677472" cy="12954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589A"/>
                </a:solidFill>
                <a:latin typeface="Jumble" panose="02000503000000020004" pitchFamily="2" charset="0"/>
              </a:rPr>
              <a:t>Components of Certification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71701"/>
            <a:ext cx="5184576" cy="212950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200" dirty="0">
                <a:latin typeface="Amasis MT Pro Medium" panose="02040604050005020304" pitchFamily="18" charset="0"/>
              </a:rPr>
              <a:t>The certification initiative has two components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masis MT Pro Medium" panose="02040604050005020304" pitchFamily="18" charset="0"/>
              </a:rPr>
              <a:t>Personnel certification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masis MT Pro Medium" panose="02040604050005020304" pitchFamily="18" charset="0"/>
              </a:rPr>
              <a:t>Site certification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dirty="0">
              <a:latin typeface="Amasis MT Pro Medium" panose="020406040500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dirty="0">
              <a:latin typeface="Amasis MT Pro Medium" panose="020406040500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4000" dirty="0">
              <a:latin typeface="Amasis MT Pro Medium" panose="02040604050005020304" pitchFamily="18" charset="0"/>
            </a:endParaRPr>
          </a:p>
          <a:p>
            <a:pPr>
              <a:spcBef>
                <a:spcPts val="0"/>
              </a:spcBef>
            </a:pPr>
            <a:endParaRPr lang="en-US" sz="4000" dirty="0">
              <a:latin typeface="Amasis MT Pro Medium" panose="020406040500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C519E-5FCC-52A5-668F-1A041958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36912"/>
            <a:ext cx="3256058" cy="3445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F9025-7284-4C5A-C600-0ACCCD8CA504}"/>
              </a:ext>
            </a:extLst>
          </p:cNvPr>
          <p:cNvCxnSpPr/>
          <p:nvPr/>
        </p:nvCxnSpPr>
        <p:spPr>
          <a:xfrm>
            <a:off x="899592" y="2132856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4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24A-BBA0-2365-EC76-990F220A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543800" cy="12954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Jumble" panose="02000503000000020004" pitchFamily="2" charset="0"/>
              </a:rPr>
              <a:t>Certification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F6A69-25FD-AC69-5F2D-B9A223E7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FB00-81AD-44B7-AE23-BEE3323BF2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8CA0D-6D20-C52D-53F0-71C73C213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484784"/>
            <a:ext cx="7931224" cy="52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96" y="1556792"/>
            <a:ext cx="8136904" cy="3168352"/>
          </a:xfrm>
        </p:spPr>
        <p:txBody>
          <a:bodyPr/>
          <a:lstStyle/>
          <a:p>
            <a:r>
              <a:rPr lang="en-US" sz="8800" dirty="0">
                <a:solidFill>
                  <a:srgbClr val="00589A"/>
                </a:solidFill>
                <a:latin typeface="Jumble" panose="02000503000000020004" pitchFamily="2" charset="0"/>
              </a:rPr>
              <a:t> </a:t>
            </a:r>
            <a:r>
              <a:rPr lang="en-US" sz="9600" dirty="0">
                <a:solidFill>
                  <a:srgbClr val="00589A"/>
                </a:solidFill>
                <a:latin typeface="Jumble" panose="02000503000000020004" pitchFamily="2" charset="0"/>
              </a:rPr>
              <a:t>Personnel  Certification </a:t>
            </a:r>
            <a:endParaRPr lang="en-US" sz="8800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)</a:t>
            </a:r>
            <a:fld id="{F07A7540-7D19-407F-B9EB-B88A5E9E3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6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22238"/>
            <a:ext cx="5589240" cy="1794594"/>
          </a:xfrm>
        </p:spPr>
        <p:txBody>
          <a:bodyPr>
            <a:noAutofit/>
          </a:bodyPr>
          <a:lstStyle/>
          <a:p>
            <a:pPr algn="ctr"/>
            <a:r>
              <a:rPr lang="en-ZA" sz="5400" dirty="0">
                <a:solidFill>
                  <a:srgbClr val="00589A"/>
                </a:solidFill>
                <a:latin typeface="Jumble" panose="02000503000000020004" pitchFamily="2" charset="0"/>
              </a:rPr>
              <a:t>Key Players for Certification (1)</a:t>
            </a:r>
            <a:endParaRPr lang="en-ZA" sz="5400" b="1" dirty="0">
              <a:solidFill>
                <a:srgbClr val="00589A"/>
              </a:solidFill>
              <a:latin typeface="Jumble" panose="020005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b="1" dirty="0">
                <a:latin typeface="Amasis MT Pro Medium" panose="020406040500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11200" b="1" dirty="0">
                <a:latin typeface="Amasis MT Pro Medium" panose="02040604050005020304" pitchFamily="18" charset="0"/>
              </a:rPr>
              <a:t>Testing Certification Committee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ZA" sz="11200" dirty="0">
                <a:latin typeface="Amasis MT Pro Medium" panose="02040604050005020304" pitchFamily="18" charset="0"/>
              </a:rPr>
              <a:t>Personnel certification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11200" dirty="0">
                <a:latin typeface="Amasis MT Pro Medium" panose="02040604050005020304" pitchFamily="18" charset="0"/>
              </a:rPr>
              <a:t>Director DHA, Director of quality improvement, Diagnostic, NHRL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ZA" sz="11200" dirty="0">
                <a:latin typeface="Amasis MT Pro Medium" panose="02040604050005020304" pitchFamily="18" charset="0"/>
              </a:rPr>
              <a:t>They can delegate duties to the National Trainers and Supervisors</a:t>
            </a:r>
            <a:endParaRPr lang="en-ZA" sz="11200" b="1" dirty="0">
              <a:latin typeface="Amasis MT Pro Medium" panose="020406040500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ZA" sz="11200" b="1" dirty="0">
                <a:latin typeface="Amasis MT Pro Medium" panose="02040604050005020304" pitchFamily="18" charset="0"/>
              </a:rPr>
              <a:t>Medical Council of Malawi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ZA" sz="11200" dirty="0">
                <a:latin typeface="Amasis MT Pro Medium" panose="02040604050005020304" pitchFamily="18" charset="0"/>
              </a:rPr>
              <a:t>Site Certification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11200" dirty="0">
                <a:latin typeface="Amasis MT Pro Medium" panose="02040604050005020304" pitchFamily="18" charset="0"/>
              </a:rPr>
              <a:t> </a:t>
            </a:r>
            <a:endParaRPr lang="en-ZA" dirty="0">
              <a:latin typeface="Amasis MT Pro Medium" panose="020406040500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AA019-842A-BF28-1EFB-E936A4096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0" r="14300"/>
          <a:stretch/>
        </p:blipFill>
        <p:spPr>
          <a:xfrm>
            <a:off x="251520" y="145894"/>
            <a:ext cx="1872208" cy="191495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062928-7A60-5EA9-0BD9-3D088FDA2C7C}"/>
              </a:ext>
            </a:extLst>
          </p:cNvPr>
          <p:cNvCxnSpPr/>
          <p:nvPr/>
        </p:nvCxnSpPr>
        <p:spPr>
          <a:xfrm>
            <a:off x="2123728" y="1916832"/>
            <a:ext cx="68644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7814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10402</TotalTime>
  <Words>1284</Words>
  <Application>Microsoft Office PowerPoint</Application>
  <PresentationFormat>On-screen Show (4:3)</PresentationFormat>
  <Paragraphs>199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Amasis MT Pro Black</vt:lpstr>
      <vt:lpstr>Amasis MT Pro Medium</vt:lpstr>
      <vt:lpstr>Arial</vt:lpstr>
      <vt:lpstr>Calibri</vt:lpstr>
      <vt:lpstr>Jumble</vt:lpstr>
      <vt:lpstr>Showcard Gothic</vt:lpstr>
      <vt:lpstr>Times New Roman</vt:lpstr>
      <vt:lpstr>Wingdings</vt:lpstr>
      <vt:lpstr>Network</vt:lpstr>
      <vt:lpstr>Malawi Rapid Testing   </vt:lpstr>
      <vt:lpstr>Outline </vt:lpstr>
      <vt:lpstr>What is Rapid Testing Quality Improvement Initiative?</vt:lpstr>
      <vt:lpstr>Purpose of Certification Framework</vt:lpstr>
      <vt:lpstr>PowerPoint Presentation</vt:lpstr>
      <vt:lpstr>Components of Certification Initiative</vt:lpstr>
      <vt:lpstr>Certification Process</vt:lpstr>
      <vt:lpstr> Personnel  Certification </vt:lpstr>
      <vt:lpstr>Key Players for Certification (1)</vt:lpstr>
      <vt:lpstr>Key Players for Certification (2)</vt:lpstr>
      <vt:lpstr>PowerPoint Presentation</vt:lpstr>
      <vt:lpstr>PowerPoint Presentation</vt:lpstr>
      <vt:lpstr>Personnel Certification</vt:lpstr>
      <vt:lpstr>Withdrawal of Certification</vt:lpstr>
      <vt:lpstr> Site Certification </vt:lpstr>
      <vt:lpstr> Site Certification criteria</vt:lpstr>
      <vt:lpstr>Site Scoring Criteria </vt:lpstr>
      <vt:lpstr>Monitoring and Evaluation Tools for HTS Certification Initiative</vt:lpstr>
      <vt:lpstr>HTS Providers Data </vt:lpstr>
      <vt:lpstr>DATA Management DASHBOARD FOR QUALITY IMPROVEMENT OF HIV RAPID TESTING </vt:lpstr>
      <vt:lpstr>Future of site and  personnel certification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MALAWI RAPID HIV TESTING:  PROVIDER AND SITE CERTIFICATION FRAMEWORK</dc:title>
  <dc:creator>Tobias B. Masina</dc:creator>
  <cp:lastModifiedBy>BANGARA, FRED (CDC/GHC/DGHT)</cp:lastModifiedBy>
  <cp:revision>172</cp:revision>
  <cp:lastPrinted>2017-10-28T12:50:05Z</cp:lastPrinted>
  <dcterms:created xsi:type="dcterms:W3CDTF">2017-06-03T06:47:51Z</dcterms:created>
  <dcterms:modified xsi:type="dcterms:W3CDTF">2024-08-27T13:57:01Z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2024-08-19T07:12:32Z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e5dac77b-8ca6-4fb8-b1a1-92cfa1b6becb</vt:lpwstr>
  </property>
  <property fmtid="{D5CDD505-2E9C-101B-9397-08002B2CF9AE}" pid="8" name="MSIP_Label_7b94a7b8-f06c-4dfe-bdcc-9b548fd58c31_ContentBits">
    <vt:lpwstr>0</vt:lpwstr>
  </property>
</Properties>
</file>